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21" r:id="rId1"/>
  </p:sldMasterIdLst>
  <p:notesMasterIdLst>
    <p:notesMasterId r:id="rId37"/>
  </p:notesMasterIdLst>
  <p:sldIdLst>
    <p:sldId id="275" r:id="rId2"/>
    <p:sldId id="276" r:id="rId3"/>
    <p:sldId id="279" r:id="rId4"/>
    <p:sldId id="280" r:id="rId5"/>
    <p:sldId id="281" r:id="rId6"/>
    <p:sldId id="282" r:id="rId7"/>
    <p:sldId id="283" r:id="rId8"/>
    <p:sldId id="284" r:id="rId9"/>
    <p:sldId id="286" r:id="rId10"/>
    <p:sldId id="306" r:id="rId11"/>
    <p:sldId id="316" r:id="rId12"/>
    <p:sldId id="295" r:id="rId13"/>
    <p:sldId id="296" r:id="rId14"/>
    <p:sldId id="313" r:id="rId15"/>
    <p:sldId id="321" r:id="rId16"/>
    <p:sldId id="326" r:id="rId17"/>
    <p:sldId id="297" r:id="rId18"/>
    <p:sldId id="324" r:id="rId19"/>
    <p:sldId id="322" r:id="rId20"/>
    <p:sldId id="323" r:id="rId21"/>
    <p:sldId id="325" r:id="rId22"/>
    <p:sldId id="317" r:id="rId23"/>
    <p:sldId id="300" r:id="rId24"/>
    <p:sldId id="327" r:id="rId25"/>
    <p:sldId id="328" r:id="rId26"/>
    <p:sldId id="329" r:id="rId27"/>
    <p:sldId id="330" r:id="rId28"/>
    <p:sldId id="331" r:id="rId29"/>
    <p:sldId id="310" r:id="rId30"/>
    <p:sldId id="312" r:id="rId31"/>
    <p:sldId id="315" r:id="rId32"/>
    <p:sldId id="314" r:id="rId33"/>
    <p:sldId id="318" r:id="rId34"/>
    <p:sldId id="320" r:id="rId35"/>
    <p:sldId id="277"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FE861C-486B-4E18-A0E9-A790238A915C}" type="datetimeFigureOut">
              <a:rPr lang="en-US" smtClean="0"/>
              <a:t>4/6/2020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811066-0135-4CAA-8AD4-89A97190AC0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430ADA6-B9B3-4BF2-A40A-5849D9704C8E}" type="slidenum">
              <a:rPr lang="en-US" altLang="en-US" smtClean="0"/>
              <a:pPr>
                <a:defRPr/>
              </a:pPr>
              <a:t>1</a:t>
            </a:fld>
            <a:endParaRPr lang="en-US" altLang="en-US"/>
          </a:p>
        </p:txBody>
      </p:sp>
    </p:spTree>
    <p:extLst>
      <p:ext uri="{BB962C8B-B14F-4D97-AF65-F5344CB8AC3E}">
        <p14:creationId xmlns:p14="http://schemas.microsoft.com/office/powerpoint/2010/main" val="2621266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430ADA6-B9B3-4BF2-A40A-5849D9704C8E}" type="slidenum">
              <a:rPr lang="en-US" altLang="en-US" smtClean="0"/>
              <a:pPr>
                <a:defRPr/>
              </a:pPr>
              <a:t>2</a:t>
            </a:fld>
            <a:endParaRPr lang="en-US" altLang="en-US"/>
          </a:p>
        </p:txBody>
      </p:sp>
    </p:spTree>
    <p:extLst>
      <p:ext uri="{BB962C8B-B14F-4D97-AF65-F5344CB8AC3E}">
        <p14:creationId xmlns:p14="http://schemas.microsoft.com/office/powerpoint/2010/main" val="4018412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430ADA6-B9B3-4BF2-A40A-5849D9704C8E}" type="slidenum">
              <a:rPr lang="en-US" altLang="en-US" smtClean="0"/>
              <a:pPr>
                <a:defRPr/>
              </a:pPr>
              <a:t>35</a:t>
            </a:fld>
            <a:endParaRPr lang="en-US" altLang="en-US"/>
          </a:p>
        </p:txBody>
      </p:sp>
    </p:spTree>
    <p:extLst>
      <p:ext uri="{BB962C8B-B14F-4D97-AF65-F5344CB8AC3E}">
        <p14:creationId xmlns:p14="http://schemas.microsoft.com/office/powerpoint/2010/main" val="1480854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F871541-6230-4DC2-966C-B01A027BB801}"/>
              </a:ext>
            </a:extLst>
          </p:cNvPr>
          <p:cNvSpPr>
            <a:spLocks noGrp="1"/>
          </p:cNvSpPr>
          <p:nvPr>
            <p:ph type="dt" sz="half" idx="10"/>
          </p:nvPr>
        </p:nvSpPr>
        <p:spPr/>
        <p:txBody>
          <a:bodyPr/>
          <a:lstStyle>
            <a:lvl1pPr>
              <a:defRPr/>
            </a:lvl1pPr>
          </a:lstStyle>
          <a:p>
            <a:pPr>
              <a:defRPr/>
            </a:pPr>
            <a:fld id="{2B4CD812-0EFA-455F-AB39-054C069B16FF}" type="datetimeFigureOut">
              <a:rPr lang="en-US"/>
              <a:pPr>
                <a:defRPr/>
              </a:pPr>
              <a:t>4/6/2020</a:t>
            </a:fld>
            <a:endParaRPr lang="en-US" dirty="0"/>
          </a:p>
        </p:txBody>
      </p:sp>
      <p:sp>
        <p:nvSpPr>
          <p:cNvPr id="5" name="Footer Placeholder 4">
            <a:extLst>
              <a:ext uri="{FF2B5EF4-FFF2-40B4-BE49-F238E27FC236}">
                <a16:creationId xmlns:a16="http://schemas.microsoft.com/office/drawing/2014/main" id="{9F673FB7-975A-48C8-8532-4E1E6CA9827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6B7D59F-43A3-4307-A04F-8BD5913B49BF}"/>
              </a:ext>
            </a:extLst>
          </p:cNvPr>
          <p:cNvSpPr>
            <a:spLocks noGrp="1"/>
          </p:cNvSpPr>
          <p:nvPr>
            <p:ph type="sldNum" sz="quarter" idx="12"/>
          </p:nvPr>
        </p:nvSpPr>
        <p:spPr/>
        <p:txBody>
          <a:bodyPr/>
          <a:lstStyle>
            <a:lvl1pPr>
              <a:defRPr/>
            </a:lvl1pPr>
          </a:lstStyle>
          <a:p>
            <a:pPr>
              <a:defRPr/>
            </a:pPr>
            <a:fld id="{394BC7A0-A3B5-46B2-AF17-92B4618E0D76}" type="slidenum">
              <a:rPr lang="en-US"/>
              <a:pPr>
                <a:defRPr/>
              </a:pPr>
              <a:t>‹#›</a:t>
            </a:fld>
            <a:endParaRPr lang="en-US" dirty="0"/>
          </a:p>
        </p:txBody>
      </p:sp>
    </p:spTree>
    <p:extLst>
      <p:ext uri="{BB962C8B-B14F-4D97-AF65-F5344CB8AC3E}">
        <p14:creationId xmlns:p14="http://schemas.microsoft.com/office/powerpoint/2010/main" val="247356228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E8A90FF-E74B-4AC2-BDB2-A46A4B1FDA85}"/>
              </a:ext>
            </a:extLst>
          </p:cNvPr>
          <p:cNvSpPr/>
          <p:nvPr/>
        </p:nvSpPr>
        <p:spPr>
          <a:xfrm>
            <a:off x="0" y="176213"/>
            <a:ext cx="9142413" cy="164623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a:extLst>
              <a:ext uri="{FF2B5EF4-FFF2-40B4-BE49-F238E27FC236}">
                <a16:creationId xmlns:a16="http://schemas.microsoft.com/office/drawing/2014/main" id="{AA294598-75AF-4406-B153-94D5F1659DC1}"/>
              </a:ext>
            </a:extLst>
          </p:cNvPr>
          <p:cNvSpPr>
            <a:spLocks noGrp="1"/>
          </p:cNvSpPr>
          <p:nvPr>
            <p:ph type="title"/>
          </p:nvPr>
        </p:nvSpPr>
        <p:spPr>
          <a:xfrm>
            <a:off x="685800" y="284163"/>
            <a:ext cx="7772400" cy="150812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28" name="Text Placeholder 2">
            <a:extLst>
              <a:ext uri="{FF2B5EF4-FFF2-40B4-BE49-F238E27FC236}">
                <a16:creationId xmlns:a16="http://schemas.microsoft.com/office/drawing/2014/main" id="{57B41503-CAD3-4B1D-957A-F631108C6F39}"/>
              </a:ext>
            </a:extLst>
          </p:cNvPr>
          <p:cNvSpPr>
            <a:spLocks noGrp="1"/>
          </p:cNvSpPr>
          <p:nvPr>
            <p:ph type="body" idx="1"/>
          </p:nvPr>
        </p:nvSpPr>
        <p:spPr bwMode="auto">
          <a:xfrm>
            <a:off x="685800" y="2011363"/>
            <a:ext cx="7772400" cy="420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4ACCCA6B-F986-4A04-BA19-07135B524E06}"/>
              </a:ext>
            </a:extLst>
          </p:cNvPr>
          <p:cNvSpPr>
            <a:spLocks noGrp="1"/>
          </p:cNvSpPr>
          <p:nvPr>
            <p:ph type="dt" sz="half" idx="2"/>
          </p:nvPr>
        </p:nvSpPr>
        <p:spPr>
          <a:xfrm>
            <a:off x="681038" y="6423025"/>
            <a:ext cx="2595562" cy="365125"/>
          </a:xfrm>
          <a:prstGeom prst="rect">
            <a:avLst/>
          </a:prstGeom>
        </p:spPr>
        <p:txBody>
          <a:bodyPr vert="horz" lIns="91440" tIns="45720" rIns="45720" bIns="45720" rtlCol="0" anchor="ctr"/>
          <a:lstStyle>
            <a:lvl1pPr algn="l" eaLnBrk="1" fontAlgn="auto" hangingPunct="1">
              <a:spcBef>
                <a:spcPts val="0"/>
              </a:spcBef>
              <a:spcAft>
                <a:spcPts val="0"/>
              </a:spcAft>
              <a:defRPr sz="1050">
                <a:solidFill>
                  <a:schemeClr val="tx1"/>
                </a:solidFill>
                <a:latin typeface="+mn-lt"/>
              </a:defRPr>
            </a:lvl1pPr>
          </a:lstStyle>
          <a:p>
            <a:pPr>
              <a:defRPr/>
            </a:pPr>
            <a:fld id="{B061E677-3A62-40E7-AE69-F4580FEEE7C4}" type="datetimeFigureOut">
              <a:rPr lang="en-US"/>
              <a:pPr>
                <a:defRPr/>
              </a:pPr>
              <a:t>4/6/2020</a:t>
            </a:fld>
            <a:endParaRPr lang="en-US" dirty="0"/>
          </a:p>
        </p:txBody>
      </p:sp>
      <p:sp>
        <p:nvSpPr>
          <p:cNvPr id="5" name="Footer Placeholder 4">
            <a:extLst>
              <a:ext uri="{FF2B5EF4-FFF2-40B4-BE49-F238E27FC236}">
                <a16:creationId xmlns:a16="http://schemas.microsoft.com/office/drawing/2014/main" id="{97411328-B5B3-4E9F-9A3F-3DA19848FF6F}"/>
              </a:ext>
            </a:extLst>
          </p:cNvPr>
          <p:cNvSpPr>
            <a:spLocks noGrp="1"/>
          </p:cNvSpPr>
          <p:nvPr>
            <p:ph type="ftr" sz="quarter" idx="3"/>
          </p:nvPr>
        </p:nvSpPr>
        <p:spPr>
          <a:xfrm>
            <a:off x="4191000" y="6423025"/>
            <a:ext cx="4060825" cy="365125"/>
          </a:xfrm>
          <a:prstGeom prst="rect">
            <a:avLst/>
          </a:prstGeom>
        </p:spPr>
        <p:txBody>
          <a:bodyPr vert="horz" lIns="91440" tIns="45720" rIns="91440" bIns="45720" rtlCol="0" anchor="ctr"/>
          <a:lstStyle>
            <a:lvl1pPr algn="r" eaLnBrk="1" fontAlgn="auto" hangingPunct="1">
              <a:spcBef>
                <a:spcPts val="0"/>
              </a:spcBef>
              <a:spcAft>
                <a:spcPts val="0"/>
              </a:spcAft>
              <a:defRPr sz="1050">
                <a:solidFill>
                  <a:schemeClr val="tx1"/>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970C7AAD-F2F8-4A6C-9596-2933EB2D3268}"/>
              </a:ext>
            </a:extLst>
          </p:cNvPr>
          <p:cNvSpPr>
            <a:spLocks noGrp="1"/>
          </p:cNvSpPr>
          <p:nvPr>
            <p:ph type="sldNum" sz="quarter" idx="4"/>
          </p:nvPr>
        </p:nvSpPr>
        <p:spPr>
          <a:xfrm>
            <a:off x="8264525" y="6423025"/>
            <a:ext cx="709613" cy="365125"/>
          </a:xfrm>
          <a:prstGeom prst="rect">
            <a:avLst/>
          </a:prstGeom>
        </p:spPr>
        <p:txBody>
          <a:bodyPr vert="horz" lIns="45720" tIns="45720" rIns="91440" bIns="45720" rtlCol="0" anchor="ctr"/>
          <a:lstStyle>
            <a:lvl1pPr algn="l" eaLnBrk="1" fontAlgn="auto" hangingPunct="1">
              <a:spcBef>
                <a:spcPts val="0"/>
              </a:spcBef>
              <a:spcAft>
                <a:spcPts val="0"/>
              </a:spcAft>
              <a:defRPr sz="1200" b="0">
                <a:solidFill>
                  <a:schemeClr val="tx1"/>
                </a:solidFill>
                <a:latin typeface="+mn-lt"/>
              </a:defRPr>
            </a:lvl1pPr>
          </a:lstStyle>
          <a:p>
            <a:pPr>
              <a:defRPr/>
            </a:pPr>
            <a:fld id="{642CED7F-CCE7-42CD-B9C7-85B39ED5AD01}"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3952" r:id="rId1"/>
  </p:sldLayoutIdLst>
  <p:txStyles>
    <p:titleStyle>
      <a:lvl1pPr algn="l" rtl="0" eaLnBrk="0" fontAlgn="base" hangingPunct="0">
        <a:lnSpc>
          <a:spcPct val="85000"/>
        </a:lnSpc>
        <a:spcBef>
          <a:spcPct val="0"/>
        </a:spcBef>
        <a:spcAft>
          <a:spcPct val="0"/>
        </a:spcAft>
        <a:defRPr sz="4000" kern="1200" cap="all">
          <a:solidFill>
            <a:schemeClr val="bg2"/>
          </a:solidFill>
          <a:latin typeface="+mj-lt"/>
          <a:ea typeface="+mj-ea"/>
          <a:cs typeface="+mj-cs"/>
        </a:defRPr>
      </a:lvl1pPr>
      <a:lvl2pPr algn="l" rtl="0" eaLnBrk="0" fontAlgn="base" hangingPunct="0">
        <a:lnSpc>
          <a:spcPct val="85000"/>
        </a:lnSpc>
        <a:spcBef>
          <a:spcPct val="0"/>
        </a:spcBef>
        <a:spcAft>
          <a:spcPct val="0"/>
        </a:spcAft>
        <a:defRPr sz="4000">
          <a:solidFill>
            <a:schemeClr val="bg2"/>
          </a:solidFill>
          <a:latin typeface="Corbel" panose="020B0503020204020204" pitchFamily="34" charset="0"/>
        </a:defRPr>
      </a:lvl2pPr>
      <a:lvl3pPr algn="l" rtl="0" eaLnBrk="0" fontAlgn="base" hangingPunct="0">
        <a:lnSpc>
          <a:spcPct val="85000"/>
        </a:lnSpc>
        <a:spcBef>
          <a:spcPct val="0"/>
        </a:spcBef>
        <a:spcAft>
          <a:spcPct val="0"/>
        </a:spcAft>
        <a:defRPr sz="4000">
          <a:solidFill>
            <a:schemeClr val="bg2"/>
          </a:solidFill>
          <a:latin typeface="Corbel" panose="020B0503020204020204" pitchFamily="34" charset="0"/>
        </a:defRPr>
      </a:lvl3pPr>
      <a:lvl4pPr algn="l" rtl="0" eaLnBrk="0" fontAlgn="base" hangingPunct="0">
        <a:lnSpc>
          <a:spcPct val="85000"/>
        </a:lnSpc>
        <a:spcBef>
          <a:spcPct val="0"/>
        </a:spcBef>
        <a:spcAft>
          <a:spcPct val="0"/>
        </a:spcAft>
        <a:defRPr sz="4000">
          <a:solidFill>
            <a:schemeClr val="bg2"/>
          </a:solidFill>
          <a:latin typeface="Corbel" panose="020B0503020204020204" pitchFamily="34" charset="0"/>
        </a:defRPr>
      </a:lvl4pPr>
      <a:lvl5pPr algn="l" rtl="0" eaLnBrk="0" fontAlgn="base" hangingPunct="0">
        <a:lnSpc>
          <a:spcPct val="85000"/>
        </a:lnSpc>
        <a:spcBef>
          <a:spcPct val="0"/>
        </a:spcBef>
        <a:spcAft>
          <a:spcPct val="0"/>
        </a:spcAft>
        <a:defRPr sz="4000">
          <a:solidFill>
            <a:schemeClr val="bg2"/>
          </a:solidFill>
          <a:latin typeface="Corbel" panose="020B0503020204020204" pitchFamily="34" charset="0"/>
        </a:defRPr>
      </a:lvl5pPr>
      <a:lvl6pPr marL="457200" algn="l" rtl="0" fontAlgn="base">
        <a:lnSpc>
          <a:spcPct val="85000"/>
        </a:lnSpc>
        <a:spcBef>
          <a:spcPct val="0"/>
        </a:spcBef>
        <a:spcAft>
          <a:spcPct val="0"/>
        </a:spcAft>
        <a:defRPr sz="4000">
          <a:solidFill>
            <a:schemeClr val="bg2"/>
          </a:solidFill>
          <a:latin typeface="Corbel" panose="020B0503020204020204" pitchFamily="34" charset="0"/>
        </a:defRPr>
      </a:lvl6pPr>
      <a:lvl7pPr marL="914400" algn="l" rtl="0" fontAlgn="base">
        <a:lnSpc>
          <a:spcPct val="85000"/>
        </a:lnSpc>
        <a:spcBef>
          <a:spcPct val="0"/>
        </a:spcBef>
        <a:spcAft>
          <a:spcPct val="0"/>
        </a:spcAft>
        <a:defRPr sz="4000">
          <a:solidFill>
            <a:schemeClr val="bg2"/>
          </a:solidFill>
          <a:latin typeface="Corbel" panose="020B0503020204020204" pitchFamily="34" charset="0"/>
        </a:defRPr>
      </a:lvl7pPr>
      <a:lvl8pPr marL="1371600" algn="l" rtl="0" fontAlgn="base">
        <a:lnSpc>
          <a:spcPct val="85000"/>
        </a:lnSpc>
        <a:spcBef>
          <a:spcPct val="0"/>
        </a:spcBef>
        <a:spcAft>
          <a:spcPct val="0"/>
        </a:spcAft>
        <a:defRPr sz="4000">
          <a:solidFill>
            <a:schemeClr val="bg2"/>
          </a:solidFill>
          <a:latin typeface="Corbel" panose="020B0503020204020204" pitchFamily="34" charset="0"/>
        </a:defRPr>
      </a:lvl8pPr>
      <a:lvl9pPr marL="1828800" algn="l" rtl="0" fontAlgn="base">
        <a:lnSpc>
          <a:spcPct val="85000"/>
        </a:lnSpc>
        <a:spcBef>
          <a:spcPct val="0"/>
        </a:spcBef>
        <a:spcAft>
          <a:spcPct val="0"/>
        </a:spcAft>
        <a:defRPr sz="4000">
          <a:solidFill>
            <a:schemeClr val="bg2"/>
          </a:solidFill>
          <a:latin typeface="Corbel" panose="020B0503020204020204" pitchFamily="34" charset="0"/>
        </a:defRPr>
      </a:lvl9pPr>
    </p:titleStyle>
    <p:bodyStyle>
      <a:lvl1pPr marL="182563" indent="-182563" algn="l" rtl="0" eaLnBrk="0" fontAlgn="base" hangingPunct="0">
        <a:lnSpc>
          <a:spcPct val="90000"/>
        </a:lnSpc>
        <a:spcBef>
          <a:spcPts val="1200"/>
        </a:spcBef>
        <a:spcAft>
          <a:spcPts val="200"/>
        </a:spcAft>
        <a:buClr>
          <a:schemeClr val="tx1"/>
        </a:buClr>
        <a:buFont typeface="Wingdings" panose="05000000000000000000" pitchFamily="2" charset="2"/>
        <a:buChar char=""/>
        <a:defRPr sz="2200" kern="1200">
          <a:solidFill>
            <a:schemeClr val="tx1"/>
          </a:solidFill>
          <a:latin typeface="+mn-lt"/>
          <a:ea typeface="+mn-ea"/>
          <a:cs typeface="+mn-cs"/>
        </a:defRPr>
      </a:lvl1pPr>
      <a:lvl2pPr marL="411163" indent="-182563" algn="l" rtl="0" eaLnBrk="0" fontAlgn="base" hangingPunct="0">
        <a:lnSpc>
          <a:spcPct val="90000"/>
        </a:lnSpc>
        <a:spcBef>
          <a:spcPts val="200"/>
        </a:spcBef>
        <a:spcAft>
          <a:spcPts val="400"/>
        </a:spcAft>
        <a:buClr>
          <a:schemeClr val="tx1"/>
        </a:buClr>
        <a:buFont typeface="Wingdings" panose="05000000000000000000" pitchFamily="2" charset="2"/>
        <a:buChar char=""/>
        <a:defRPr sz="2000" kern="1200">
          <a:solidFill>
            <a:schemeClr val="tx1"/>
          </a:solidFill>
          <a:latin typeface="+mn-lt"/>
          <a:ea typeface="+mn-ea"/>
          <a:cs typeface="+mn-cs"/>
        </a:defRPr>
      </a:lvl2pPr>
      <a:lvl3pPr marL="639763" indent="-182563" algn="l" rtl="0" eaLnBrk="0" fontAlgn="base" hangingPunct="0">
        <a:lnSpc>
          <a:spcPct val="90000"/>
        </a:lnSpc>
        <a:spcBef>
          <a:spcPts val="200"/>
        </a:spcBef>
        <a:spcAft>
          <a:spcPts val="400"/>
        </a:spcAft>
        <a:buClr>
          <a:schemeClr val="tx1"/>
        </a:buClr>
        <a:buFont typeface="Wingdings" panose="05000000000000000000" pitchFamily="2" charset="2"/>
        <a:buChar char=""/>
        <a:defRPr kern="1200">
          <a:solidFill>
            <a:schemeClr val="tx1"/>
          </a:solidFill>
          <a:latin typeface="+mn-lt"/>
          <a:ea typeface="+mn-ea"/>
          <a:cs typeface="+mn-cs"/>
        </a:defRPr>
      </a:lvl3pPr>
      <a:lvl4pPr marL="868363" indent="-182563" algn="l" rtl="0" eaLnBrk="0" fontAlgn="base" hangingPunct="0">
        <a:lnSpc>
          <a:spcPct val="90000"/>
        </a:lnSpc>
        <a:spcBef>
          <a:spcPts val="200"/>
        </a:spcBef>
        <a:spcAft>
          <a:spcPts val="400"/>
        </a:spcAft>
        <a:buClr>
          <a:schemeClr val="tx1"/>
        </a:buClr>
        <a:buFont typeface="Wingdings" panose="05000000000000000000" pitchFamily="2" charset="2"/>
        <a:buChar char=""/>
        <a:defRPr sz="1600" kern="1200">
          <a:solidFill>
            <a:schemeClr val="tx1"/>
          </a:solidFill>
          <a:latin typeface="+mn-lt"/>
          <a:ea typeface="+mn-ea"/>
          <a:cs typeface="+mn-cs"/>
        </a:defRPr>
      </a:lvl4pPr>
      <a:lvl5pPr marL="1096963" indent="-182563" algn="l" rtl="0" eaLnBrk="0" fontAlgn="base" hangingPunct="0">
        <a:lnSpc>
          <a:spcPct val="90000"/>
        </a:lnSpc>
        <a:spcBef>
          <a:spcPts val="200"/>
        </a:spcBef>
        <a:spcAft>
          <a:spcPts val="400"/>
        </a:spcAft>
        <a:buClr>
          <a:schemeClr val="tx1"/>
        </a:buClr>
        <a:buFont typeface="Wingdings" panose="05000000000000000000"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kratz@erisabenefitslaw.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erisabenefitslaw.com/"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irs.gov/forms-pubs/about-form-7200"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78D07-5F2D-44FA-9FD6-854CA0B92BF9}"/>
              </a:ext>
            </a:extLst>
          </p:cNvPr>
          <p:cNvSpPr>
            <a:spLocks noGrp="1"/>
          </p:cNvSpPr>
          <p:nvPr>
            <p:ph type="title"/>
          </p:nvPr>
        </p:nvSpPr>
        <p:spPr/>
        <p:txBody>
          <a:bodyPr>
            <a:normAutofit fontScale="90000"/>
          </a:bodyPr>
          <a:lstStyle/>
          <a:p>
            <a:pPr eaLnBrk="1" fontAlgn="auto" hangingPunct="1">
              <a:spcAft>
                <a:spcPts val="0"/>
              </a:spcAft>
              <a:defRPr/>
            </a:pPr>
            <a:r>
              <a:rPr lang="en-US" dirty="0"/>
              <a:t>Tax credits under the Families First Coronavirus Response Act</a:t>
            </a:r>
          </a:p>
        </p:txBody>
      </p:sp>
      <p:sp>
        <p:nvSpPr>
          <p:cNvPr id="8195" name="Content Placeholder 2">
            <a:extLst>
              <a:ext uri="{FF2B5EF4-FFF2-40B4-BE49-F238E27FC236}">
                <a16:creationId xmlns:a16="http://schemas.microsoft.com/office/drawing/2014/main" id="{9C7C59A4-227D-4201-B1B5-BA39CDA1B146}"/>
              </a:ext>
            </a:extLst>
          </p:cNvPr>
          <p:cNvSpPr>
            <a:spLocks noGrp="1"/>
          </p:cNvSpPr>
          <p:nvPr>
            <p:ph idx="1"/>
          </p:nvPr>
        </p:nvSpPr>
        <p:spPr>
          <a:xfrm>
            <a:off x="685800" y="2011363"/>
            <a:ext cx="7772400" cy="3905250"/>
          </a:xfrm>
        </p:spPr>
        <p:txBody>
          <a:bodyPr/>
          <a:lstStyle/>
          <a:p>
            <a:pPr marL="0" indent="0" algn="ctr" eaLnBrk="1" hangingPunct="1">
              <a:lnSpc>
                <a:spcPct val="100000"/>
              </a:lnSpc>
              <a:spcBef>
                <a:spcPct val="0"/>
              </a:spcBef>
              <a:buFont typeface="Wingdings" panose="05000000000000000000" pitchFamily="2" charset="2"/>
              <a:buNone/>
            </a:pPr>
            <a:endParaRPr lang="en-US" altLang="en-US" sz="3200" dirty="0"/>
          </a:p>
          <a:p>
            <a:pPr marL="0" indent="0" algn="ctr" eaLnBrk="1" hangingPunct="1">
              <a:lnSpc>
                <a:spcPct val="100000"/>
              </a:lnSpc>
              <a:spcBef>
                <a:spcPct val="0"/>
              </a:spcBef>
              <a:buNone/>
            </a:pPr>
            <a:r>
              <a:rPr lang="en-US" altLang="en-US" sz="3200" dirty="0"/>
              <a:t>Guide to Employer Tax Credits Under the Families First Coronavirus Response Act</a:t>
            </a:r>
          </a:p>
          <a:p>
            <a:pPr marL="0" indent="0" algn="ctr" eaLnBrk="1" hangingPunct="1">
              <a:lnSpc>
                <a:spcPct val="100000"/>
              </a:lnSpc>
              <a:spcBef>
                <a:spcPct val="0"/>
              </a:spcBef>
              <a:buNone/>
            </a:pPr>
            <a:r>
              <a:rPr lang="en-US" altLang="en-US" sz="3200"/>
              <a:t>Monday, April 6, </a:t>
            </a:r>
            <a:r>
              <a:rPr lang="en-US" altLang="en-US" sz="3200" dirty="0"/>
              <a:t>2020</a:t>
            </a:r>
          </a:p>
          <a:p>
            <a:pPr marL="0" indent="0" algn="ctr" eaLnBrk="1" hangingPunct="1">
              <a:lnSpc>
                <a:spcPct val="100000"/>
              </a:lnSpc>
              <a:spcBef>
                <a:spcPct val="0"/>
              </a:spcBef>
              <a:buFont typeface="Wingdings" panose="05000000000000000000" pitchFamily="2" charset="2"/>
              <a:buNone/>
            </a:pPr>
            <a:endParaRPr lang="en-US" altLang="en-US" dirty="0"/>
          </a:p>
          <a:p>
            <a:pPr marL="0" indent="0" algn="ctr" eaLnBrk="1" hangingPunct="1">
              <a:lnSpc>
                <a:spcPct val="100000"/>
              </a:lnSpc>
              <a:spcBef>
                <a:spcPct val="0"/>
              </a:spcBef>
              <a:buFont typeface="Wingdings" panose="05000000000000000000" pitchFamily="2" charset="2"/>
              <a:buNone/>
            </a:pPr>
            <a:r>
              <a:rPr lang="en-US" altLang="en-US" sz="1800" dirty="0"/>
              <a:t>Erwin D. Kratz, Esq.</a:t>
            </a:r>
          </a:p>
          <a:p>
            <a:pPr marL="0" indent="0" algn="ctr" eaLnBrk="1" hangingPunct="1">
              <a:lnSpc>
                <a:spcPct val="100000"/>
              </a:lnSpc>
              <a:spcBef>
                <a:spcPct val="0"/>
              </a:spcBef>
              <a:buFont typeface="Wingdings" panose="05000000000000000000" pitchFamily="2" charset="2"/>
              <a:buNone/>
            </a:pPr>
            <a:r>
              <a:rPr lang="en-US" altLang="en-US" sz="1800" dirty="0"/>
              <a:t>ERISA Benefits Law, PLLC</a:t>
            </a:r>
          </a:p>
          <a:p>
            <a:pPr marL="0" indent="0" algn="ctr" eaLnBrk="1" hangingPunct="1">
              <a:lnSpc>
                <a:spcPct val="100000"/>
              </a:lnSpc>
              <a:spcBef>
                <a:spcPct val="0"/>
              </a:spcBef>
              <a:buFont typeface="Wingdings" panose="05000000000000000000" pitchFamily="2" charset="2"/>
              <a:buNone/>
            </a:pPr>
            <a:r>
              <a:rPr lang="en-US" altLang="en-US" sz="1800" dirty="0">
                <a:hlinkClick r:id="rId3"/>
              </a:rPr>
              <a:t>ekratz@erisabenefitslaw.com</a:t>
            </a:r>
            <a:endParaRPr lang="en-US" altLang="en-US" sz="1800" dirty="0"/>
          </a:p>
          <a:p>
            <a:pPr marL="0" indent="0" algn="ctr" eaLnBrk="1" hangingPunct="1">
              <a:lnSpc>
                <a:spcPct val="100000"/>
              </a:lnSpc>
              <a:spcBef>
                <a:spcPct val="0"/>
              </a:spcBef>
              <a:buFont typeface="Wingdings" panose="05000000000000000000" pitchFamily="2" charset="2"/>
              <a:buNone/>
            </a:pPr>
            <a:r>
              <a:rPr lang="en-US" altLang="en-US" sz="1800" dirty="0"/>
              <a:t>(520) 245-8864</a:t>
            </a:r>
          </a:p>
          <a:p>
            <a:pPr marL="0" indent="0" algn="ctr" eaLnBrk="1" hangingPunct="1">
              <a:lnSpc>
                <a:spcPct val="100000"/>
              </a:lnSpc>
              <a:spcBef>
                <a:spcPct val="0"/>
              </a:spcBef>
              <a:buFont typeface="Wingdings" panose="05000000000000000000" pitchFamily="2" charset="2"/>
              <a:buNone/>
            </a:pPr>
            <a:r>
              <a:rPr lang="en-US" altLang="en-US" sz="1800" dirty="0">
                <a:hlinkClick r:id="rId4"/>
              </a:rPr>
              <a:t>www.erisabenefitslaw.com</a:t>
            </a:r>
            <a:r>
              <a:rPr lang="en-US" altLang="en-US" sz="1800" dirty="0"/>
              <a:t> </a:t>
            </a:r>
          </a:p>
        </p:txBody>
      </p:sp>
      <p:pic>
        <p:nvPicPr>
          <p:cNvPr id="8196" name="Picture 2">
            <a:extLst>
              <a:ext uri="{FF2B5EF4-FFF2-40B4-BE49-F238E27FC236}">
                <a16:creationId xmlns:a16="http://schemas.microsoft.com/office/drawing/2014/main" id="{EAD0DBD6-AADD-43BA-A6CD-23592B46F69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15200" y="5916613"/>
            <a:ext cx="1524000"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767339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E4258-5D1B-4FAB-9418-4C8C17C36BE6}"/>
              </a:ext>
            </a:extLst>
          </p:cNvPr>
          <p:cNvSpPr>
            <a:spLocks noGrp="1"/>
          </p:cNvSpPr>
          <p:nvPr>
            <p:ph type="title"/>
          </p:nvPr>
        </p:nvSpPr>
        <p:spPr/>
        <p:txBody>
          <a:bodyPr/>
          <a:lstStyle/>
          <a:p>
            <a:r>
              <a:rPr lang="en-US" dirty="0"/>
              <a:t>Amount of Pay</a:t>
            </a:r>
            <a:br>
              <a:rPr lang="en-US" dirty="0"/>
            </a:br>
            <a:r>
              <a:rPr lang="en-US" dirty="0"/>
              <a:t>Example #1</a:t>
            </a:r>
          </a:p>
        </p:txBody>
      </p:sp>
      <p:sp>
        <p:nvSpPr>
          <p:cNvPr id="3" name="Content Placeholder 2">
            <a:extLst>
              <a:ext uri="{FF2B5EF4-FFF2-40B4-BE49-F238E27FC236}">
                <a16:creationId xmlns:a16="http://schemas.microsoft.com/office/drawing/2014/main" id="{E5B10EB9-B9C7-407F-B8BC-535DE809AF92}"/>
              </a:ext>
            </a:extLst>
          </p:cNvPr>
          <p:cNvSpPr>
            <a:spLocks noGrp="1"/>
          </p:cNvSpPr>
          <p:nvPr>
            <p:ph idx="1"/>
          </p:nvPr>
        </p:nvSpPr>
        <p:spPr/>
        <p:txBody>
          <a:bodyPr/>
          <a:lstStyle/>
          <a:p>
            <a:pPr marL="0" indent="0">
              <a:buNone/>
            </a:pPr>
            <a:r>
              <a:rPr lang="en-US" dirty="0">
                <a:latin typeface="Lato"/>
              </a:rPr>
              <a:t>Full time Employee paid at rate of </a:t>
            </a:r>
            <a:r>
              <a:rPr lang="en-US" b="1" dirty="0">
                <a:latin typeface="Lato"/>
              </a:rPr>
              <a:t>$30 </a:t>
            </a:r>
            <a:r>
              <a:rPr lang="en-US" dirty="0">
                <a:latin typeface="Lato"/>
              </a:rPr>
              <a:t>per hour could work full time at home, except that EE’s child is off school due to school closure. As a result, EE can only work half time (20 hours per week)</a:t>
            </a:r>
          </a:p>
          <a:p>
            <a:r>
              <a:rPr lang="en-US" dirty="0">
                <a:latin typeface="Lato"/>
              </a:rPr>
              <a:t>ER pays full wages - $30 for 20 hours per week</a:t>
            </a:r>
          </a:p>
          <a:p>
            <a:r>
              <a:rPr lang="en-US" dirty="0">
                <a:latin typeface="Lato"/>
              </a:rPr>
              <a:t>ER pays the EPST/EFMLEA hours – 20 hours at $20 per hour (2/3 of $30)</a:t>
            </a:r>
          </a:p>
          <a:p>
            <a:r>
              <a:rPr lang="en-US" dirty="0">
                <a:latin typeface="Lato"/>
              </a:rPr>
              <a:t>Employee uses 2.5 days of EPST per week</a:t>
            </a:r>
          </a:p>
          <a:p>
            <a:r>
              <a:rPr lang="en-US" dirty="0">
                <a:latin typeface="Lato"/>
              </a:rPr>
              <a:t>ER could supplement the 1/3 pay for sick time (but would not get the credit)</a:t>
            </a:r>
          </a:p>
        </p:txBody>
      </p:sp>
      <p:pic>
        <p:nvPicPr>
          <p:cNvPr id="4" name="Picture 3">
            <a:extLst>
              <a:ext uri="{FF2B5EF4-FFF2-40B4-BE49-F238E27FC236}">
                <a16:creationId xmlns:a16="http://schemas.microsoft.com/office/drawing/2014/main" id="{6C272442-C7AF-4082-8468-D1A67FAE8A9D}"/>
              </a:ext>
            </a:extLst>
          </p:cNvPr>
          <p:cNvPicPr>
            <a:picLocks noChangeAspect="1"/>
          </p:cNvPicPr>
          <p:nvPr/>
        </p:nvPicPr>
        <p:blipFill>
          <a:blip r:embed="rId2"/>
          <a:stretch>
            <a:fillRect/>
          </a:stretch>
        </p:blipFill>
        <p:spPr>
          <a:xfrm>
            <a:off x="7086600" y="736447"/>
            <a:ext cx="1524132" cy="603556"/>
          </a:xfrm>
          <a:prstGeom prst="rect">
            <a:avLst/>
          </a:prstGeom>
        </p:spPr>
      </p:pic>
    </p:spTree>
    <p:extLst>
      <p:ext uri="{BB962C8B-B14F-4D97-AF65-F5344CB8AC3E}">
        <p14:creationId xmlns:p14="http://schemas.microsoft.com/office/powerpoint/2010/main" val="5249859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E4258-5D1B-4FAB-9418-4C8C17C36BE6}"/>
              </a:ext>
            </a:extLst>
          </p:cNvPr>
          <p:cNvSpPr>
            <a:spLocks noGrp="1"/>
          </p:cNvSpPr>
          <p:nvPr>
            <p:ph type="title"/>
          </p:nvPr>
        </p:nvSpPr>
        <p:spPr/>
        <p:txBody>
          <a:bodyPr/>
          <a:lstStyle/>
          <a:p>
            <a:r>
              <a:rPr lang="en-US" dirty="0"/>
              <a:t>Amount of Pay</a:t>
            </a:r>
            <a:br>
              <a:rPr lang="en-US" dirty="0"/>
            </a:br>
            <a:r>
              <a:rPr lang="en-US" dirty="0"/>
              <a:t>Example #2</a:t>
            </a:r>
          </a:p>
        </p:txBody>
      </p:sp>
      <p:sp>
        <p:nvSpPr>
          <p:cNvPr id="3" name="Content Placeholder 2">
            <a:extLst>
              <a:ext uri="{FF2B5EF4-FFF2-40B4-BE49-F238E27FC236}">
                <a16:creationId xmlns:a16="http://schemas.microsoft.com/office/drawing/2014/main" id="{E5B10EB9-B9C7-407F-B8BC-535DE809AF92}"/>
              </a:ext>
            </a:extLst>
          </p:cNvPr>
          <p:cNvSpPr>
            <a:spLocks noGrp="1"/>
          </p:cNvSpPr>
          <p:nvPr>
            <p:ph idx="1"/>
          </p:nvPr>
        </p:nvSpPr>
        <p:spPr/>
        <p:txBody>
          <a:bodyPr/>
          <a:lstStyle/>
          <a:p>
            <a:pPr marL="0" indent="0">
              <a:buNone/>
            </a:pPr>
            <a:r>
              <a:rPr lang="en-US" dirty="0">
                <a:latin typeface="Lato"/>
              </a:rPr>
              <a:t>Full time Employee paid at rate of </a:t>
            </a:r>
            <a:r>
              <a:rPr lang="en-US" b="1" dirty="0">
                <a:latin typeface="Lato"/>
              </a:rPr>
              <a:t>$50 </a:t>
            </a:r>
            <a:r>
              <a:rPr lang="en-US" dirty="0">
                <a:latin typeface="Lato"/>
              </a:rPr>
              <a:t>per hour could work full time at home, except that EE’s child is off school due to school closure. As a result, EE can only work half time (20 hours per week)</a:t>
            </a:r>
          </a:p>
          <a:p>
            <a:r>
              <a:rPr lang="en-US" dirty="0">
                <a:latin typeface="Lato"/>
              </a:rPr>
              <a:t>ER pays full wages - $50 for 20 hours per week</a:t>
            </a:r>
          </a:p>
          <a:p>
            <a:r>
              <a:rPr lang="en-US" dirty="0">
                <a:latin typeface="Lato"/>
              </a:rPr>
              <a:t>ER pays the EPST/EFMLEA hours – 20 hours at $25 per hour</a:t>
            </a:r>
          </a:p>
          <a:p>
            <a:pPr lvl="1"/>
            <a:r>
              <a:rPr lang="en-US" dirty="0">
                <a:latin typeface="Lato"/>
              </a:rPr>
              <a:t>2/3 of $50 = $33.34 x 8 (one day) = $266.66. </a:t>
            </a:r>
          </a:p>
          <a:p>
            <a:pPr lvl="1"/>
            <a:r>
              <a:rPr lang="en-US" dirty="0">
                <a:latin typeface="Lato"/>
              </a:rPr>
              <a:t>Exceeds $200 max</a:t>
            </a:r>
          </a:p>
          <a:p>
            <a:pPr lvl="1"/>
            <a:r>
              <a:rPr lang="en-US" dirty="0">
                <a:latin typeface="Lato"/>
              </a:rPr>
              <a:t>$25 x 8 = $200</a:t>
            </a:r>
          </a:p>
          <a:p>
            <a:r>
              <a:rPr lang="en-US" dirty="0">
                <a:latin typeface="Lato"/>
              </a:rPr>
              <a:t>Employee uses 2.5 days of EPST per week</a:t>
            </a:r>
          </a:p>
          <a:p>
            <a:r>
              <a:rPr lang="en-US" dirty="0">
                <a:latin typeface="Lato"/>
              </a:rPr>
              <a:t>ER could supplement, as above (but not get tax credit)</a:t>
            </a:r>
          </a:p>
        </p:txBody>
      </p:sp>
      <p:pic>
        <p:nvPicPr>
          <p:cNvPr id="4" name="Picture 3">
            <a:extLst>
              <a:ext uri="{FF2B5EF4-FFF2-40B4-BE49-F238E27FC236}">
                <a16:creationId xmlns:a16="http://schemas.microsoft.com/office/drawing/2014/main" id="{6C272442-C7AF-4082-8468-D1A67FAE8A9D}"/>
              </a:ext>
            </a:extLst>
          </p:cNvPr>
          <p:cNvPicPr>
            <a:picLocks noChangeAspect="1"/>
          </p:cNvPicPr>
          <p:nvPr/>
        </p:nvPicPr>
        <p:blipFill>
          <a:blip r:embed="rId2"/>
          <a:stretch>
            <a:fillRect/>
          </a:stretch>
        </p:blipFill>
        <p:spPr>
          <a:xfrm>
            <a:off x="7086600" y="736447"/>
            <a:ext cx="1524132" cy="603556"/>
          </a:xfrm>
          <a:prstGeom prst="rect">
            <a:avLst/>
          </a:prstGeom>
        </p:spPr>
      </p:pic>
    </p:spTree>
    <p:extLst>
      <p:ext uri="{BB962C8B-B14F-4D97-AF65-F5344CB8AC3E}">
        <p14:creationId xmlns:p14="http://schemas.microsoft.com/office/powerpoint/2010/main" val="204175642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0B8BD-A209-4C2E-B7E2-AEB92F3F2B33}"/>
              </a:ext>
            </a:extLst>
          </p:cNvPr>
          <p:cNvSpPr>
            <a:spLocks noGrp="1"/>
          </p:cNvSpPr>
          <p:nvPr>
            <p:ph type="title"/>
          </p:nvPr>
        </p:nvSpPr>
        <p:spPr/>
        <p:txBody>
          <a:bodyPr/>
          <a:lstStyle/>
          <a:p>
            <a:r>
              <a:rPr lang="en-US" dirty="0"/>
              <a:t>Tax Credits – Amount</a:t>
            </a:r>
          </a:p>
        </p:txBody>
      </p:sp>
      <p:sp>
        <p:nvSpPr>
          <p:cNvPr id="3" name="Content Placeholder 2">
            <a:extLst>
              <a:ext uri="{FF2B5EF4-FFF2-40B4-BE49-F238E27FC236}">
                <a16:creationId xmlns:a16="http://schemas.microsoft.com/office/drawing/2014/main" id="{5D007706-E2F3-4966-A190-23C7727938A7}"/>
              </a:ext>
            </a:extLst>
          </p:cNvPr>
          <p:cNvSpPr>
            <a:spLocks noGrp="1"/>
          </p:cNvSpPr>
          <p:nvPr>
            <p:ph idx="1"/>
          </p:nvPr>
        </p:nvSpPr>
        <p:spPr/>
        <p:txBody>
          <a:bodyPr/>
          <a:lstStyle/>
          <a:p>
            <a:pPr marL="0" indent="0">
              <a:buNone/>
            </a:pPr>
            <a:r>
              <a:rPr lang="en-US" dirty="0">
                <a:latin typeface="Lato"/>
              </a:rPr>
              <a:t>The tax credit equals:</a:t>
            </a:r>
          </a:p>
          <a:p>
            <a:r>
              <a:rPr lang="en-US" dirty="0">
                <a:latin typeface="Lato"/>
              </a:rPr>
              <a:t>up to ten days of the </a:t>
            </a:r>
            <a:r>
              <a:rPr lang="en-US" i="1" dirty="0">
                <a:latin typeface="Lato"/>
              </a:rPr>
              <a:t>qualified sick leave wages </a:t>
            </a:r>
            <a:r>
              <a:rPr lang="en-US" dirty="0">
                <a:latin typeface="Lato"/>
              </a:rPr>
              <a:t>paid; plus</a:t>
            </a:r>
          </a:p>
          <a:p>
            <a:r>
              <a:rPr lang="en-US" dirty="0">
                <a:latin typeface="Lato"/>
              </a:rPr>
              <a:t>up to ten weeks of the </a:t>
            </a:r>
            <a:r>
              <a:rPr lang="en-US" i="1" dirty="0">
                <a:latin typeface="Lato"/>
              </a:rPr>
              <a:t>qualified family leave w</a:t>
            </a:r>
            <a:r>
              <a:rPr lang="en-US" dirty="0">
                <a:latin typeface="Lato"/>
              </a:rPr>
              <a:t>ages; plus</a:t>
            </a:r>
          </a:p>
          <a:p>
            <a:r>
              <a:rPr lang="en-US" dirty="0">
                <a:latin typeface="Lato"/>
              </a:rPr>
              <a:t>any </a:t>
            </a:r>
            <a:r>
              <a:rPr lang="en-US" i="1" dirty="0">
                <a:latin typeface="Lato"/>
              </a:rPr>
              <a:t>qualified health plan expenses </a:t>
            </a:r>
            <a:r>
              <a:rPr lang="en-US" dirty="0">
                <a:latin typeface="Lato"/>
              </a:rPr>
              <a:t>allocable to those wages; plus </a:t>
            </a:r>
          </a:p>
          <a:p>
            <a:r>
              <a:rPr lang="en-US" dirty="0">
                <a:latin typeface="Lato"/>
              </a:rPr>
              <a:t>the employer’s share of Medicare taxes imposed on those wages</a:t>
            </a:r>
          </a:p>
          <a:p>
            <a:pPr marL="0" indent="0">
              <a:buNone/>
            </a:pPr>
            <a:r>
              <a:rPr lang="en-US" dirty="0">
                <a:latin typeface="Lato"/>
              </a:rPr>
              <a:t>The credit is taken against all Medicare, Social Security and income tax payments that the ER would otherwise have to pay</a:t>
            </a:r>
          </a:p>
          <a:p>
            <a:pPr marL="0" indent="0">
              <a:buNone/>
            </a:pPr>
            <a:r>
              <a:rPr lang="en-US" dirty="0">
                <a:latin typeface="Lato"/>
              </a:rPr>
              <a:t>And any excess is refundable</a:t>
            </a:r>
          </a:p>
        </p:txBody>
      </p:sp>
      <p:pic>
        <p:nvPicPr>
          <p:cNvPr id="4" name="Picture 3">
            <a:extLst>
              <a:ext uri="{FF2B5EF4-FFF2-40B4-BE49-F238E27FC236}">
                <a16:creationId xmlns:a16="http://schemas.microsoft.com/office/drawing/2014/main" id="{ACDD5429-10FA-42FA-B675-B86ACECFC70F}"/>
              </a:ext>
            </a:extLst>
          </p:cNvPr>
          <p:cNvPicPr>
            <a:picLocks noChangeAspect="1"/>
          </p:cNvPicPr>
          <p:nvPr/>
        </p:nvPicPr>
        <p:blipFill>
          <a:blip r:embed="rId2"/>
          <a:stretch>
            <a:fillRect/>
          </a:stretch>
        </p:blipFill>
        <p:spPr>
          <a:xfrm>
            <a:off x="7315200" y="736447"/>
            <a:ext cx="1524132" cy="603556"/>
          </a:xfrm>
          <a:prstGeom prst="rect">
            <a:avLst/>
          </a:prstGeom>
        </p:spPr>
      </p:pic>
    </p:spTree>
    <p:extLst>
      <p:ext uri="{BB962C8B-B14F-4D97-AF65-F5344CB8AC3E}">
        <p14:creationId xmlns:p14="http://schemas.microsoft.com/office/powerpoint/2010/main" val="135247821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3CED6-36E9-4812-A84B-6A12CEADAC6A}"/>
              </a:ext>
            </a:extLst>
          </p:cNvPr>
          <p:cNvSpPr>
            <a:spLocks noGrp="1"/>
          </p:cNvSpPr>
          <p:nvPr>
            <p:ph type="title"/>
          </p:nvPr>
        </p:nvSpPr>
        <p:spPr/>
        <p:txBody>
          <a:bodyPr/>
          <a:lstStyle/>
          <a:p>
            <a:r>
              <a:rPr lang="en-US" dirty="0"/>
              <a:t>Tax credits - Wages</a:t>
            </a:r>
          </a:p>
        </p:txBody>
      </p:sp>
      <p:sp>
        <p:nvSpPr>
          <p:cNvPr id="3" name="Content Placeholder 2">
            <a:extLst>
              <a:ext uri="{FF2B5EF4-FFF2-40B4-BE49-F238E27FC236}">
                <a16:creationId xmlns:a16="http://schemas.microsoft.com/office/drawing/2014/main" id="{A3037A76-77B4-4715-B0C2-71E314248DC6}"/>
              </a:ext>
            </a:extLst>
          </p:cNvPr>
          <p:cNvSpPr>
            <a:spLocks noGrp="1"/>
          </p:cNvSpPr>
          <p:nvPr>
            <p:ph idx="1"/>
          </p:nvPr>
        </p:nvSpPr>
        <p:spPr/>
        <p:txBody>
          <a:bodyPr/>
          <a:lstStyle/>
          <a:p>
            <a:pPr marL="0" indent="0">
              <a:buNone/>
            </a:pPr>
            <a:r>
              <a:rPr lang="en-US" dirty="0">
                <a:latin typeface="Lato"/>
              </a:rPr>
              <a:t>“</a:t>
            </a:r>
            <a:r>
              <a:rPr lang="en-US" b="1" dirty="0">
                <a:latin typeface="Lato"/>
              </a:rPr>
              <a:t>qualified sick leave wages</a:t>
            </a:r>
            <a:r>
              <a:rPr lang="en-US" dirty="0">
                <a:latin typeface="Lato"/>
              </a:rPr>
              <a:t>” and "</a:t>
            </a:r>
            <a:r>
              <a:rPr lang="en-US" b="1" dirty="0">
                <a:latin typeface="Lato"/>
              </a:rPr>
              <a:t>qualified family leave wages</a:t>
            </a:r>
            <a:r>
              <a:rPr lang="en-US" dirty="0">
                <a:latin typeface="Lato"/>
              </a:rPr>
              <a:t>" means wages normally subject to FICA taxes, which are paid pursuant to the Acts</a:t>
            </a:r>
          </a:p>
          <a:p>
            <a:pPr>
              <a:buFont typeface="Arial" panose="020B0604020202020204" pitchFamily="34" charset="0"/>
              <a:buChar char="•"/>
            </a:pPr>
            <a:r>
              <a:rPr lang="en-US" dirty="0">
                <a:latin typeface="Lato"/>
              </a:rPr>
              <a:t>up to the maximum amounts required to be paid ($200 or $511 per day), and </a:t>
            </a:r>
          </a:p>
          <a:p>
            <a:pPr>
              <a:buFont typeface="Arial" panose="020B0604020202020204" pitchFamily="34" charset="0"/>
              <a:buChar char="•"/>
            </a:pPr>
            <a:r>
              <a:rPr lang="en-US" dirty="0">
                <a:latin typeface="Lato"/>
              </a:rPr>
              <a:t>subject to the maximum of 10 total days for EPST and 50 days for EFMLEA per employee</a:t>
            </a:r>
          </a:p>
        </p:txBody>
      </p:sp>
      <p:pic>
        <p:nvPicPr>
          <p:cNvPr id="4" name="Picture 3">
            <a:extLst>
              <a:ext uri="{FF2B5EF4-FFF2-40B4-BE49-F238E27FC236}">
                <a16:creationId xmlns:a16="http://schemas.microsoft.com/office/drawing/2014/main" id="{88FDFD53-766F-4973-85C1-3B63E81D0972}"/>
              </a:ext>
            </a:extLst>
          </p:cNvPr>
          <p:cNvPicPr>
            <a:picLocks noChangeAspect="1"/>
          </p:cNvPicPr>
          <p:nvPr/>
        </p:nvPicPr>
        <p:blipFill>
          <a:blip r:embed="rId2"/>
          <a:stretch>
            <a:fillRect/>
          </a:stretch>
        </p:blipFill>
        <p:spPr>
          <a:xfrm>
            <a:off x="6934068" y="736447"/>
            <a:ext cx="1524132" cy="603556"/>
          </a:xfrm>
          <a:prstGeom prst="rect">
            <a:avLst/>
          </a:prstGeom>
        </p:spPr>
      </p:pic>
    </p:spTree>
    <p:extLst>
      <p:ext uri="{BB962C8B-B14F-4D97-AF65-F5344CB8AC3E}">
        <p14:creationId xmlns:p14="http://schemas.microsoft.com/office/powerpoint/2010/main" val="221153413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3CED6-36E9-4812-A84B-6A12CEADAC6A}"/>
              </a:ext>
            </a:extLst>
          </p:cNvPr>
          <p:cNvSpPr>
            <a:spLocks noGrp="1"/>
          </p:cNvSpPr>
          <p:nvPr>
            <p:ph type="title"/>
          </p:nvPr>
        </p:nvSpPr>
        <p:spPr/>
        <p:txBody>
          <a:bodyPr>
            <a:normAutofit fontScale="90000"/>
          </a:bodyPr>
          <a:lstStyle/>
          <a:p>
            <a:r>
              <a:rPr lang="en-US" dirty="0"/>
              <a:t>Tax credits – </a:t>
            </a:r>
            <a:br>
              <a:rPr lang="en-US" dirty="0"/>
            </a:br>
            <a:r>
              <a:rPr lang="en-US" dirty="0"/>
              <a:t>Qualified Health Plan Expenses</a:t>
            </a:r>
          </a:p>
        </p:txBody>
      </p:sp>
      <p:sp>
        <p:nvSpPr>
          <p:cNvPr id="3" name="Content Placeholder 2">
            <a:extLst>
              <a:ext uri="{FF2B5EF4-FFF2-40B4-BE49-F238E27FC236}">
                <a16:creationId xmlns:a16="http://schemas.microsoft.com/office/drawing/2014/main" id="{A3037A76-77B4-4715-B0C2-71E314248DC6}"/>
              </a:ext>
            </a:extLst>
          </p:cNvPr>
          <p:cNvSpPr>
            <a:spLocks noGrp="1"/>
          </p:cNvSpPr>
          <p:nvPr>
            <p:ph idx="1"/>
          </p:nvPr>
        </p:nvSpPr>
        <p:spPr/>
        <p:txBody>
          <a:bodyPr/>
          <a:lstStyle/>
          <a:p>
            <a:pPr marL="0" indent="0">
              <a:buNone/>
            </a:pPr>
            <a:r>
              <a:rPr lang="en-US" b="1" dirty="0">
                <a:latin typeface="Lato"/>
              </a:rPr>
              <a:t>“qualified health plan expenses” </a:t>
            </a:r>
            <a:r>
              <a:rPr lang="en-US" dirty="0">
                <a:latin typeface="Lato"/>
              </a:rPr>
              <a:t>are amounts paid or incurred by the Employer to provide and maintain a group health plan (as defined in section 5000(b)(1) of the Code, to the extent excluded from employee’s gross income</a:t>
            </a:r>
          </a:p>
          <a:p>
            <a:r>
              <a:rPr lang="en-US" dirty="0">
                <a:latin typeface="Lato"/>
              </a:rPr>
              <a:t>Includes both the ER and the EE cost (if paid with pre-tax $)</a:t>
            </a:r>
          </a:p>
          <a:p>
            <a:pPr marL="0" indent="0">
              <a:buNone/>
            </a:pPr>
            <a:r>
              <a:rPr lang="en-US" dirty="0">
                <a:latin typeface="Lato"/>
              </a:rPr>
              <a:t>Credit is only for the qualified health plan expenses </a:t>
            </a:r>
            <a:r>
              <a:rPr lang="en-US" b="1" dirty="0">
                <a:latin typeface="Lato"/>
              </a:rPr>
              <a:t>allocable to the leave wages</a:t>
            </a:r>
          </a:p>
        </p:txBody>
      </p:sp>
      <p:pic>
        <p:nvPicPr>
          <p:cNvPr id="4" name="Picture 3">
            <a:extLst>
              <a:ext uri="{FF2B5EF4-FFF2-40B4-BE49-F238E27FC236}">
                <a16:creationId xmlns:a16="http://schemas.microsoft.com/office/drawing/2014/main" id="{88FDFD53-766F-4973-85C1-3B63E81D0972}"/>
              </a:ext>
            </a:extLst>
          </p:cNvPr>
          <p:cNvPicPr>
            <a:picLocks noChangeAspect="1"/>
          </p:cNvPicPr>
          <p:nvPr/>
        </p:nvPicPr>
        <p:blipFill>
          <a:blip r:embed="rId2"/>
          <a:stretch>
            <a:fillRect/>
          </a:stretch>
        </p:blipFill>
        <p:spPr>
          <a:xfrm>
            <a:off x="7162800" y="284163"/>
            <a:ext cx="1524132" cy="603556"/>
          </a:xfrm>
          <a:prstGeom prst="rect">
            <a:avLst/>
          </a:prstGeom>
        </p:spPr>
      </p:pic>
    </p:spTree>
    <p:extLst>
      <p:ext uri="{BB962C8B-B14F-4D97-AF65-F5344CB8AC3E}">
        <p14:creationId xmlns:p14="http://schemas.microsoft.com/office/powerpoint/2010/main" val="19702966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CE614-F912-4CE5-9750-651C0A7ED0F6}"/>
              </a:ext>
            </a:extLst>
          </p:cNvPr>
          <p:cNvSpPr>
            <a:spLocks noGrp="1"/>
          </p:cNvSpPr>
          <p:nvPr>
            <p:ph type="title"/>
          </p:nvPr>
        </p:nvSpPr>
        <p:spPr/>
        <p:txBody>
          <a:bodyPr/>
          <a:lstStyle/>
          <a:p>
            <a:r>
              <a:rPr lang="en-US" dirty="0"/>
              <a:t>Qualified Health Plan Expenses</a:t>
            </a:r>
          </a:p>
        </p:txBody>
      </p:sp>
      <p:sp>
        <p:nvSpPr>
          <p:cNvPr id="3" name="Content Placeholder 2">
            <a:extLst>
              <a:ext uri="{FF2B5EF4-FFF2-40B4-BE49-F238E27FC236}">
                <a16:creationId xmlns:a16="http://schemas.microsoft.com/office/drawing/2014/main" id="{9BC2ED56-EF5B-4D5E-A0DE-A6047792F3D5}"/>
              </a:ext>
            </a:extLst>
          </p:cNvPr>
          <p:cNvSpPr>
            <a:spLocks noGrp="1"/>
          </p:cNvSpPr>
          <p:nvPr>
            <p:ph idx="1"/>
          </p:nvPr>
        </p:nvSpPr>
        <p:spPr/>
        <p:txBody>
          <a:bodyPr/>
          <a:lstStyle/>
          <a:p>
            <a:r>
              <a:rPr lang="en-US" dirty="0"/>
              <a:t>Determined separately for each Plan (group health plan vs FSA; or plans covering different groups of EEs)</a:t>
            </a:r>
          </a:p>
          <a:p>
            <a:r>
              <a:rPr lang="en-US" dirty="0">
                <a:latin typeface="Lato"/>
              </a:rPr>
              <a:t>Includes dental and vision if integrated with medical</a:t>
            </a:r>
          </a:p>
          <a:p>
            <a:r>
              <a:rPr lang="en-US" dirty="0">
                <a:latin typeface="Lato"/>
              </a:rPr>
              <a:t>Also includes dental and vision to the extent they cover medical services (i.e. vision probably not) </a:t>
            </a:r>
          </a:p>
          <a:p>
            <a:r>
              <a:rPr lang="en-US" dirty="0">
                <a:latin typeface="Lato"/>
              </a:rPr>
              <a:t>I</a:t>
            </a:r>
            <a:r>
              <a:rPr lang="en-US" dirty="0"/>
              <a:t>ncludes HRA and Health FSA</a:t>
            </a:r>
          </a:p>
          <a:p>
            <a:r>
              <a:rPr lang="en-US" dirty="0"/>
              <a:t>Does NOT include HSAs, Archer MSAs or QSEHRA</a:t>
            </a:r>
          </a:p>
        </p:txBody>
      </p:sp>
      <p:pic>
        <p:nvPicPr>
          <p:cNvPr id="4" name="Picture 3">
            <a:extLst>
              <a:ext uri="{FF2B5EF4-FFF2-40B4-BE49-F238E27FC236}">
                <a16:creationId xmlns:a16="http://schemas.microsoft.com/office/drawing/2014/main" id="{8E80A2DF-7366-4AAA-8AE7-DA95DC37768C}"/>
              </a:ext>
            </a:extLst>
          </p:cNvPr>
          <p:cNvPicPr>
            <a:picLocks noChangeAspect="1"/>
          </p:cNvPicPr>
          <p:nvPr/>
        </p:nvPicPr>
        <p:blipFill>
          <a:blip r:embed="rId2"/>
          <a:stretch>
            <a:fillRect/>
          </a:stretch>
        </p:blipFill>
        <p:spPr>
          <a:xfrm>
            <a:off x="7239000" y="639762"/>
            <a:ext cx="1524132" cy="603556"/>
          </a:xfrm>
          <a:prstGeom prst="rect">
            <a:avLst/>
          </a:prstGeom>
        </p:spPr>
      </p:pic>
    </p:spTree>
    <p:extLst>
      <p:ext uri="{BB962C8B-B14F-4D97-AF65-F5344CB8AC3E}">
        <p14:creationId xmlns:p14="http://schemas.microsoft.com/office/powerpoint/2010/main" val="4526643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CE614-F912-4CE5-9750-651C0A7ED0F6}"/>
              </a:ext>
            </a:extLst>
          </p:cNvPr>
          <p:cNvSpPr>
            <a:spLocks noGrp="1"/>
          </p:cNvSpPr>
          <p:nvPr>
            <p:ph type="title"/>
          </p:nvPr>
        </p:nvSpPr>
        <p:spPr/>
        <p:txBody>
          <a:bodyPr/>
          <a:lstStyle/>
          <a:p>
            <a:r>
              <a:rPr lang="en-US" dirty="0"/>
              <a:t>Qualified Health Plan Expenses</a:t>
            </a:r>
          </a:p>
        </p:txBody>
      </p:sp>
      <p:sp>
        <p:nvSpPr>
          <p:cNvPr id="3" name="Content Placeholder 2">
            <a:extLst>
              <a:ext uri="{FF2B5EF4-FFF2-40B4-BE49-F238E27FC236}">
                <a16:creationId xmlns:a16="http://schemas.microsoft.com/office/drawing/2014/main" id="{9BC2ED56-EF5B-4D5E-A0DE-A6047792F3D5}"/>
              </a:ext>
            </a:extLst>
          </p:cNvPr>
          <p:cNvSpPr>
            <a:spLocks noGrp="1"/>
          </p:cNvSpPr>
          <p:nvPr>
            <p:ph idx="1"/>
          </p:nvPr>
        </p:nvSpPr>
        <p:spPr/>
        <p:txBody>
          <a:bodyPr/>
          <a:lstStyle/>
          <a:p>
            <a:r>
              <a:rPr lang="en-US" dirty="0"/>
              <a:t>ER can use </a:t>
            </a:r>
            <a:r>
              <a:rPr lang="en-US" b="1" dirty="0"/>
              <a:t>any reasonable method to determine and allocate the plan expenses</a:t>
            </a:r>
            <a:r>
              <a:rPr lang="en-US" dirty="0"/>
              <a:t>, including the COBRA applicable premium for the employee typically available (both insured and self-insured plans)</a:t>
            </a:r>
          </a:p>
          <a:p>
            <a:r>
              <a:rPr lang="en-US" dirty="0"/>
              <a:t>Self-insured plans can also use any reasonable actuarial method to determine estimated annual expenses for the plan.</a:t>
            </a:r>
          </a:p>
          <a:p>
            <a:r>
              <a:rPr lang="en-US" dirty="0"/>
              <a:t>Insured plans can also use </a:t>
            </a:r>
          </a:p>
          <a:p>
            <a:pPr lvl="1"/>
            <a:r>
              <a:rPr lang="en-US" dirty="0"/>
              <a:t>one average premium rate for all employees, or </a:t>
            </a:r>
          </a:p>
          <a:p>
            <a:pPr lvl="1"/>
            <a:r>
              <a:rPr lang="en-US" dirty="0"/>
              <a:t>a substantially similar method that takes into account the average premium rate determined separately for employees with self-only and other than self-only coverage</a:t>
            </a:r>
          </a:p>
        </p:txBody>
      </p:sp>
      <p:pic>
        <p:nvPicPr>
          <p:cNvPr id="4" name="Picture 3">
            <a:extLst>
              <a:ext uri="{FF2B5EF4-FFF2-40B4-BE49-F238E27FC236}">
                <a16:creationId xmlns:a16="http://schemas.microsoft.com/office/drawing/2014/main" id="{05C5FAA3-D77F-47EC-88C4-F34E909E8507}"/>
              </a:ext>
            </a:extLst>
          </p:cNvPr>
          <p:cNvPicPr>
            <a:picLocks noChangeAspect="1"/>
          </p:cNvPicPr>
          <p:nvPr/>
        </p:nvPicPr>
        <p:blipFill>
          <a:blip r:embed="rId2"/>
          <a:stretch>
            <a:fillRect/>
          </a:stretch>
        </p:blipFill>
        <p:spPr>
          <a:xfrm>
            <a:off x="7239000" y="646047"/>
            <a:ext cx="1524132" cy="603556"/>
          </a:xfrm>
          <a:prstGeom prst="rect">
            <a:avLst/>
          </a:prstGeom>
        </p:spPr>
      </p:pic>
    </p:spTree>
    <p:extLst>
      <p:ext uri="{BB962C8B-B14F-4D97-AF65-F5344CB8AC3E}">
        <p14:creationId xmlns:p14="http://schemas.microsoft.com/office/powerpoint/2010/main" val="18272159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7740C-9F12-4837-A38A-ABFC99E0F6A5}"/>
              </a:ext>
            </a:extLst>
          </p:cNvPr>
          <p:cNvSpPr>
            <a:spLocks noGrp="1"/>
          </p:cNvSpPr>
          <p:nvPr>
            <p:ph type="title"/>
          </p:nvPr>
        </p:nvSpPr>
        <p:spPr/>
        <p:txBody>
          <a:bodyPr/>
          <a:lstStyle/>
          <a:p>
            <a:r>
              <a:rPr lang="en-US" dirty="0"/>
              <a:t>Qualified Health Plan Expenses - Allocation</a:t>
            </a:r>
          </a:p>
        </p:txBody>
      </p:sp>
      <p:sp>
        <p:nvSpPr>
          <p:cNvPr id="3" name="Content Placeholder 2">
            <a:extLst>
              <a:ext uri="{FF2B5EF4-FFF2-40B4-BE49-F238E27FC236}">
                <a16:creationId xmlns:a16="http://schemas.microsoft.com/office/drawing/2014/main" id="{B66A4F1B-2966-49FE-BA4E-76B29734F80B}"/>
              </a:ext>
            </a:extLst>
          </p:cNvPr>
          <p:cNvSpPr>
            <a:spLocks noGrp="1"/>
          </p:cNvSpPr>
          <p:nvPr>
            <p:ph idx="1"/>
          </p:nvPr>
        </p:nvSpPr>
        <p:spPr/>
        <p:txBody>
          <a:bodyPr/>
          <a:lstStyle/>
          <a:p>
            <a:pPr marL="0" indent="0">
              <a:buNone/>
            </a:pPr>
            <a:r>
              <a:rPr lang="en-US" dirty="0">
                <a:latin typeface="Lato"/>
              </a:rPr>
              <a:t>Allocation can be made:</a:t>
            </a:r>
          </a:p>
          <a:p>
            <a:pPr>
              <a:buFont typeface="Arial" panose="020B0604020202020204" pitchFamily="34" charset="0"/>
              <a:buChar char="•"/>
            </a:pPr>
            <a:r>
              <a:rPr lang="en-US" dirty="0">
                <a:latin typeface="Lato"/>
              </a:rPr>
              <a:t>(1) pro rata among covered employees (total cost divided by each covered employee) and</a:t>
            </a:r>
          </a:p>
          <a:p>
            <a:pPr>
              <a:buFont typeface="Arial" panose="020B0604020202020204" pitchFamily="34" charset="0"/>
              <a:buChar char="•"/>
            </a:pPr>
            <a:r>
              <a:rPr lang="en-US" dirty="0">
                <a:latin typeface="Lato"/>
              </a:rPr>
              <a:t>(2) pro rata on the basis of periods of coverage (relative to the time periods of leave to which such wages relate)</a:t>
            </a:r>
          </a:p>
          <a:p>
            <a:pPr marL="0" indent="0">
              <a:buNone/>
            </a:pPr>
            <a:r>
              <a:rPr lang="en-US" dirty="0">
                <a:latin typeface="Lato"/>
              </a:rPr>
              <a:t>For an insured plan, this suggests we can</a:t>
            </a:r>
          </a:p>
          <a:p>
            <a:r>
              <a:rPr lang="en-US" dirty="0">
                <a:latin typeface="Lato"/>
              </a:rPr>
              <a:t>can take total cost for the month in question (because coverage is usually on a monthly basis)</a:t>
            </a:r>
          </a:p>
          <a:p>
            <a:r>
              <a:rPr lang="en-US" dirty="0">
                <a:latin typeface="Lato"/>
              </a:rPr>
              <a:t>Divide by the number of employees covered that month</a:t>
            </a:r>
          </a:p>
          <a:p>
            <a:r>
              <a:rPr lang="en-US" dirty="0">
                <a:latin typeface="Lato"/>
              </a:rPr>
              <a:t>Which gives us step one: per employee cost for the month</a:t>
            </a:r>
          </a:p>
        </p:txBody>
      </p:sp>
      <p:pic>
        <p:nvPicPr>
          <p:cNvPr id="4" name="Picture 3">
            <a:extLst>
              <a:ext uri="{FF2B5EF4-FFF2-40B4-BE49-F238E27FC236}">
                <a16:creationId xmlns:a16="http://schemas.microsoft.com/office/drawing/2014/main" id="{8C7208D1-C8FE-4224-99CF-93F637C0F1D8}"/>
              </a:ext>
            </a:extLst>
          </p:cNvPr>
          <p:cNvPicPr>
            <a:picLocks noChangeAspect="1"/>
          </p:cNvPicPr>
          <p:nvPr/>
        </p:nvPicPr>
        <p:blipFill>
          <a:blip r:embed="rId2"/>
          <a:stretch>
            <a:fillRect/>
          </a:stretch>
        </p:blipFill>
        <p:spPr>
          <a:xfrm>
            <a:off x="7162800" y="736447"/>
            <a:ext cx="1524132" cy="603556"/>
          </a:xfrm>
          <a:prstGeom prst="rect">
            <a:avLst/>
          </a:prstGeom>
        </p:spPr>
      </p:pic>
    </p:spTree>
    <p:extLst>
      <p:ext uri="{BB962C8B-B14F-4D97-AF65-F5344CB8AC3E}">
        <p14:creationId xmlns:p14="http://schemas.microsoft.com/office/powerpoint/2010/main" val="199119474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7740C-9F12-4837-A38A-ABFC99E0F6A5}"/>
              </a:ext>
            </a:extLst>
          </p:cNvPr>
          <p:cNvSpPr>
            <a:spLocks noGrp="1"/>
          </p:cNvSpPr>
          <p:nvPr>
            <p:ph type="title"/>
          </p:nvPr>
        </p:nvSpPr>
        <p:spPr/>
        <p:txBody>
          <a:bodyPr/>
          <a:lstStyle/>
          <a:p>
            <a:r>
              <a:rPr lang="en-US" dirty="0"/>
              <a:t>Qualified Health Plan Expenses - Allocation</a:t>
            </a:r>
          </a:p>
        </p:txBody>
      </p:sp>
      <p:sp>
        <p:nvSpPr>
          <p:cNvPr id="3" name="Content Placeholder 2">
            <a:extLst>
              <a:ext uri="{FF2B5EF4-FFF2-40B4-BE49-F238E27FC236}">
                <a16:creationId xmlns:a16="http://schemas.microsoft.com/office/drawing/2014/main" id="{B66A4F1B-2966-49FE-BA4E-76B29734F80B}"/>
              </a:ext>
            </a:extLst>
          </p:cNvPr>
          <p:cNvSpPr>
            <a:spLocks noGrp="1"/>
          </p:cNvSpPr>
          <p:nvPr>
            <p:ph idx="1"/>
          </p:nvPr>
        </p:nvSpPr>
        <p:spPr/>
        <p:txBody>
          <a:bodyPr/>
          <a:lstStyle/>
          <a:p>
            <a:pPr marL="0" indent="0">
              <a:buNone/>
            </a:pPr>
            <a:r>
              <a:rPr lang="en-US" dirty="0">
                <a:latin typeface="Lato"/>
              </a:rPr>
              <a:t>Then:</a:t>
            </a:r>
          </a:p>
          <a:p>
            <a:r>
              <a:rPr lang="en-US" dirty="0">
                <a:latin typeface="Lato"/>
              </a:rPr>
              <a:t>Allocate to the days or hours of work + paid EPST/EFMLEA in the month (total) </a:t>
            </a:r>
            <a:r>
              <a:rPr lang="en-US" b="1" i="1" dirty="0">
                <a:latin typeface="Lato"/>
              </a:rPr>
              <a:t>for this particular employee</a:t>
            </a:r>
          </a:p>
          <a:p>
            <a:r>
              <a:rPr lang="en-US" dirty="0">
                <a:latin typeface="Lato"/>
              </a:rPr>
              <a:t>And then multiply by the hours paid for EPST/EFMLEA </a:t>
            </a:r>
            <a:r>
              <a:rPr lang="en-US" b="1" i="1" dirty="0">
                <a:latin typeface="Lato"/>
              </a:rPr>
              <a:t>to this particular employee</a:t>
            </a:r>
          </a:p>
          <a:p>
            <a:pPr marL="0" indent="0">
              <a:buNone/>
            </a:pPr>
            <a:r>
              <a:rPr lang="en-US" dirty="0">
                <a:latin typeface="Lato"/>
              </a:rPr>
              <a:t>Example (insured Plan):</a:t>
            </a:r>
          </a:p>
          <a:p>
            <a:r>
              <a:rPr lang="en-US" dirty="0">
                <a:latin typeface="Lato"/>
              </a:rPr>
              <a:t>100 EEs covered by the Plan</a:t>
            </a:r>
          </a:p>
          <a:p>
            <a:r>
              <a:rPr lang="en-US" dirty="0">
                <a:latin typeface="Lato"/>
              </a:rPr>
              <a:t>$10,000 premiums for the month</a:t>
            </a:r>
          </a:p>
          <a:p>
            <a:r>
              <a:rPr lang="en-US" dirty="0">
                <a:latin typeface="Lato"/>
              </a:rPr>
              <a:t>$1,000 per employee</a:t>
            </a:r>
          </a:p>
          <a:p>
            <a:r>
              <a:rPr lang="en-US" dirty="0">
                <a:latin typeface="Lato"/>
              </a:rPr>
              <a:t>EE takes 50% intermittent leave for the whole month: $500 in qualified health plan expenses</a:t>
            </a:r>
          </a:p>
          <a:p>
            <a:pPr marL="0" indent="0">
              <a:buNone/>
            </a:pPr>
            <a:endParaRPr lang="en-US" dirty="0">
              <a:latin typeface="Lato"/>
            </a:endParaRPr>
          </a:p>
        </p:txBody>
      </p:sp>
      <p:pic>
        <p:nvPicPr>
          <p:cNvPr id="4" name="Picture 3">
            <a:extLst>
              <a:ext uri="{FF2B5EF4-FFF2-40B4-BE49-F238E27FC236}">
                <a16:creationId xmlns:a16="http://schemas.microsoft.com/office/drawing/2014/main" id="{8C7208D1-C8FE-4224-99CF-93F637C0F1D8}"/>
              </a:ext>
            </a:extLst>
          </p:cNvPr>
          <p:cNvPicPr>
            <a:picLocks noChangeAspect="1"/>
          </p:cNvPicPr>
          <p:nvPr/>
        </p:nvPicPr>
        <p:blipFill>
          <a:blip r:embed="rId2"/>
          <a:stretch>
            <a:fillRect/>
          </a:stretch>
        </p:blipFill>
        <p:spPr>
          <a:xfrm>
            <a:off x="7162800" y="736447"/>
            <a:ext cx="1524132" cy="603556"/>
          </a:xfrm>
          <a:prstGeom prst="rect">
            <a:avLst/>
          </a:prstGeom>
        </p:spPr>
      </p:pic>
    </p:spTree>
    <p:extLst>
      <p:ext uri="{BB962C8B-B14F-4D97-AF65-F5344CB8AC3E}">
        <p14:creationId xmlns:p14="http://schemas.microsoft.com/office/powerpoint/2010/main" val="173764331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3B8D3-461C-40E4-AB2C-52BE205E4213}"/>
              </a:ext>
            </a:extLst>
          </p:cNvPr>
          <p:cNvSpPr>
            <a:spLocks noGrp="1"/>
          </p:cNvSpPr>
          <p:nvPr>
            <p:ph type="title"/>
          </p:nvPr>
        </p:nvSpPr>
        <p:spPr/>
        <p:txBody>
          <a:bodyPr/>
          <a:lstStyle/>
          <a:p>
            <a:r>
              <a:rPr lang="en-US" dirty="0"/>
              <a:t>Qualified Health Plan Expenses – IRS Example</a:t>
            </a:r>
          </a:p>
        </p:txBody>
      </p:sp>
      <p:sp>
        <p:nvSpPr>
          <p:cNvPr id="3" name="Content Placeholder 2">
            <a:extLst>
              <a:ext uri="{FF2B5EF4-FFF2-40B4-BE49-F238E27FC236}">
                <a16:creationId xmlns:a16="http://schemas.microsoft.com/office/drawing/2014/main" id="{A00FA2BF-0B3C-474F-A4E7-B5544F87017C}"/>
              </a:ext>
            </a:extLst>
          </p:cNvPr>
          <p:cNvSpPr>
            <a:spLocks noGrp="1"/>
          </p:cNvSpPr>
          <p:nvPr>
            <p:ph idx="1"/>
          </p:nvPr>
        </p:nvSpPr>
        <p:spPr/>
        <p:txBody>
          <a:bodyPr/>
          <a:lstStyle/>
          <a:p>
            <a:pPr marL="0" indent="0">
              <a:buNone/>
            </a:pPr>
            <a:r>
              <a:rPr lang="en-US" dirty="0"/>
              <a:t>Unfortunately, IRS Q&amp;As give example that is ambiguous</a:t>
            </a:r>
          </a:p>
          <a:p>
            <a:pPr marL="0" indent="0">
              <a:buNone/>
            </a:pPr>
            <a:r>
              <a:rPr lang="en-US" dirty="0"/>
              <a:t>ER with insured plan uses the </a:t>
            </a:r>
            <a:r>
              <a:rPr lang="en-US" b="1" dirty="0"/>
              <a:t>average premium rate </a:t>
            </a:r>
            <a:r>
              <a:rPr lang="en-US" dirty="0"/>
              <a:t>for all EEs:</a:t>
            </a:r>
          </a:p>
          <a:p>
            <a:r>
              <a:rPr lang="en-US" dirty="0"/>
              <a:t>IRS says: ER’s overall annual premium for the employees covered by the policy is divided by the number of employees covered by the policy to determine the average annual premium per employee</a:t>
            </a:r>
          </a:p>
          <a:p>
            <a:pPr lvl="1"/>
            <a:r>
              <a:rPr lang="en-US" i="1" dirty="0"/>
              <a:t>Problem is, we don’t know what the overall annual premium will be</a:t>
            </a:r>
          </a:p>
          <a:p>
            <a:pPr lvl="1"/>
            <a:r>
              <a:rPr lang="en-US" i="1" dirty="0"/>
              <a:t>We also don’t know how many EEs are covered for the year</a:t>
            </a:r>
          </a:p>
          <a:p>
            <a:pPr lvl="1"/>
            <a:r>
              <a:rPr lang="en-US" i="1" dirty="0"/>
              <a:t>Or do they mean we should do it each month, or at the time we pay the wages?</a:t>
            </a:r>
          </a:p>
          <a:p>
            <a:pPr lvl="1"/>
            <a:r>
              <a:rPr lang="en-US" i="1" dirty="0"/>
              <a:t>I THINK we can do this on a monthly basis</a:t>
            </a:r>
          </a:p>
        </p:txBody>
      </p:sp>
      <p:pic>
        <p:nvPicPr>
          <p:cNvPr id="4" name="Picture 3">
            <a:extLst>
              <a:ext uri="{FF2B5EF4-FFF2-40B4-BE49-F238E27FC236}">
                <a16:creationId xmlns:a16="http://schemas.microsoft.com/office/drawing/2014/main" id="{BF4001BE-AF47-4E3B-91BC-C5610411E953}"/>
              </a:ext>
            </a:extLst>
          </p:cNvPr>
          <p:cNvPicPr>
            <a:picLocks noChangeAspect="1"/>
          </p:cNvPicPr>
          <p:nvPr/>
        </p:nvPicPr>
        <p:blipFill>
          <a:blip r:embed="rId2"/>
          <a:stretch>
            <a:fillRect/>
          </a:stretch>
        </p:blipFill>
        <p:spPr>
          <a:xfrm>
            <a:off x="7315200" y="639762"/>
            <a:ext cx="1524132" cy="603556"/>
          </a:xfrm>
          <a:prstGeom prst="rect">
            <a:avLst/>
          </a:prstGeom>
        </p:spPr>
      </p:pic>
    </p:spTree>
    <p:extLst>
      <p:ext uri="{BB962C8B-B14F-4D97-AF65-F5344CB8AC3E}">
        <p14:creationId xmlns:p14="http://schemas.microsoft.com/office/powerpoint/2010/main" val="471375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A7CB7-D39B-408C-9368-4E9A6C787A9D}"/>
              </a:ext>
            </a:extLst>
          </p:cNvPr>
          <p:cNvSpPr>
            <a:spLocks noGrp="1"/>
          </p:cNvSpPr>
          <p:nvPr>
            <p:ph type="title"/>
          </p:nvPr>
        </p:nvSpPr>
        <p:spPr/>
        <p:txBody>
          <a:bodyPr/>
          <a:lstStyle/>
          <a:p>
            <a:pPr eaLnBrk="1" fontAlgn="auto" hangingPunct="1">
              <a:spcAft>
                <a:spcPts val="0"/>
              </a:spcAft>
              <a:defRPr/>
            </a:pPr>
            <a:r>
              <a:rPr lang="en-US" dirty="0"/>
              <a:t>Effective date</a:t>
            </a:r>
          </a:p>
        </p:txBody>
      </p:sp>
      <p:sp>
        <p:nvSpPr>
          <p:cNvPr id="3" name="Content Placeholder 2">
            <a:extLst>
              <a:ext uri="{FF2B5EF4-FFF2-40B4-BE49-F238E27FC236}">
                <a16:creationId xmlns:a16="http://schemas.microsoft.com/office/drawing/2014/main" id="{0FE4E805-21E9-4088-9DFD-9E816AD3C16E}"/>
              </a:ext>
            </a:extLst>
          </p:cNvPr>
          <p:cNvSpPr>
            <a:spLocks noGrp="1"/>
          </p:cNvSpPr>
          <p:nvPr>
            <p:ph idx="1"/>
          </p:nvPr>
        </p:nvSpPr>
        <p:spPr>
          <a:xfrm>
            <a:off x="685800" y="2011363"/>
            <a:ext cx="7772400" cy="4237037"/>
          </a:xfrm>
        </p:spPr>
        <p:txBody>
          <a:bodyPr rtlCol="0">
            <a:normAutofit/>
          </a:bodyPr>
          <a:lstStyle/>
          <a:p>
            <a:pPr marL="0" indent="0">
              <a:buNone/>
            </a:pPr>
            <a:r>
              <a:rPr lang="en-US" dirty="0">
                <a:latin typeface="Lato"/>
              </a:rPr>
              <a:t>Both The Emergency Paid Sick Leave Act (EPSLA) and The Emergency Family and Medical Leave Expansion Act (EFMLEA):</a:t>
            </a:r>
          </a:p>
          <a:p>
            <a:pPr>
              <a:buFont typeface="Arial" panose="020B0604020202020204" pitchFamily="34" charset="0"/>
              <a:buChar char="•"/>
            </a:pPr>
            <a:r>
              <a:rPr lang="en-US" dirty="0">
                <a:latin typeface="Lato"/>
              </a:rPr>
              <a:t>Take effect on April 1, 2020, and will sunset on December 31, 2020</a:t>
            </a:r>
          </a:p>
          <a:p>
            <a:pPr>
              <a:buFont typeface="Arial" panose="020B0604020202020204" pitchFamily="34" charset="0"/>
              <a:buChar char="•"/>
            </a:pPr>
            <a:r>
              <a:rPr lang="en-US" dirty="0">
                <a:latin typeface="Lato"/>
              </a:rPr>
              <a:t>No tax credits for paid leave taken before April 1, 2020</a:t>
            </a:r>
          </a:p>
          <a:p>
            <a:pPr>
              <a:buFont typeface="Arial" panose="020B0604020202020204" pitchFamily="34" charset="0"/>
              <a:buChar char="•"/>
            </a:pPr>
            <a:r>
              <a:rPr lang="en-US" dirty="0">
                <a:latin typeface="Lato"/>
              </a:rPr>
              <a:t>The day the leave is taken matters, not the day payment is made (payment made after December 31, 2020 for leave taken on or before December 31 is OK)</a:t>
            </a:r>
          </a:p>
        </p:txBody>
      </p:sp>
      <p:pic>
        <p:nvPicPr>
          <p:cNvPr id="9220" name="Picture 3">
            <a:extLst>
              <a:ext uri="{FF2B5EF4-FFF2-40B4-BE49-F238E27FC236}">
                <a16:creationId xmlns:a16="http://schemas.microsoft.com/office/drawing/2014/main" id="{8A30BCCC-B3E8-4C14-98BD-02ED4679E7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736600"/>
            <a:ext cx="1524000"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4295896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3B8D3-461C-40E4-AB2C-52BE205E4213}"/>
              </a:ext>
            </a:extLst>
          </p:cNvPr>
          <p:cNvSpPr>
            <a:spLocks noGrp="1"/>
          </p:cNvSpPr>
          <p:nvPr>
            <p:ph type="title"/>
          </p:nvPr>
        </p:nvSpPr>
        <p:spPr/>
        <p:txBody>
          <a:bodyPr/>
          <a:lstStyle/>
          <a:p>
            <a:r>
              <a:rPr lang="en-US" dirty="0"/>
              <a:t>Qualified Health Plan Expenses – IRS Example, cont.</a:t>
            </a:r>
          </a:p>
        </p:txBody>
      </p:sp>
      <p:sp>
        <p:nvSpPr>
          <p:cNvPr id="3" name="Content Placeholder 2">
            <a:extLst>
              <a:ext uri="{FF2B5EF4-FFF2-40B4-BE49-F238E27FC236}">
                <a16:creationId xmlns:a16="http://schemas.microsoft.com/office/drawing/2014/main" id="{A00FA2BF-0B3C-474F-A4E7-B5544F87017C}"/>
              </a:ext>
            </a:extLst>
          </p:cNvPr>
          <p:cNvSpPr>
            <a:spLocks noGrp="1"/>
          </p:cNvSpPr>
          <p:nvPr>
            <p:ph idx="1"/>
          </p:nvPr>
        </p:nvSpPr>
        <p:spPr/>
        <p:txBody>
          <a:bodyPr/>
          <a:lstStyle/>
          <a:p>
            <a:pPr marL="0" indent="0">
              <a:buNone/>
            </a:pPr>
            <a:r>
              <a:rPr lang="en-US" dirty="0"/>
              <a:t>ER with insured plan uses the </a:t>
            </a:r>
            <a:r>
              <a:rPr lang="en-US" b="1" dirty="0"/>
              <a:t>average premium rate </a:t>
            </a:r>
            <a:r>
              <a:rPr lang="en-US" dirty="0"/>
              <a:t>for all EEs:</a:t>
            </a:r>
          </a:p>
          <a:p>
            <a:r>
              <a:rPr lang="en-US" dirty="0"/>
              <a:t>IRS says: The average annual premium per employee is divided by the average number of work days during the year by all covered employees (treating days of paid leave as a work day and a work day as including any day on which work is performed) to determine the average daily premium per employee.</a:t>
            </a:r>
          </a:p>
          <a:p>
            <a:pPr lvl="1"/>
            <a:r>
              <a:rPr lang="en-US" dirty="0"/>
              <a:t>FT employee = 52 weeks X 5 days = 260</a:t>
            </a:r>
          </a:p>
          <a:p>
            <a:pPr lvl="1"/>
            <a:r>
              <a:rPr lang="en-US" dirty="0"/>
              <a:t>PT and seasonal should be adjusted as appropriate</a:t>
            </a:r>
          </a:p>
          <a:p>
            <a:pPr lvl="1"/>
            <a:r>
              <a:rPr lang="en-US" i="1" dirty="0"/>
              <a:t>But we don’t know the annual hours of PT and seasonal</a:t>
            </a:r>
          </a:p>
          <a:p>
            <a:r>
              <a:rPr lang="en-US" i="1" dirty="0"/>
              <a:t>I THINK we can allocate to the particular employee’s leave versus other hours (once we get per EE cost). In fact, if we use COBRA rates, we do it for the particular employee, and then allocate to their particular hours. </a:t>
            </a:r>
            <a:r>
              <a:rPr lang="en-US" b="1" i="1" dirty="0"/>
              <a:t>So this is a reasonable method</a:t>
            </a:r>
          </a:p>
          <a:p>
            <a:endParaRPr lang="en-US" dirty="0"/>
          </a:p>
        </p:txBody>
      </p:sp>
      <p:pic>
        <p:nvPicPr>
          <p:cNvPr id="4" name="Picture 3">
            <a:extLst>
              <a:ext uri="{FF2B5EF4-FFF2-40B4-BE49-F238E27FC236}">
                <a16:creationId xmlns:a16="http://schemas.microsoft.com/office/drawing/2014/main" id="{6074AD81-6494-4882-8873-FDD0DA9E7743}"/>
              </a:ext>
            </a:extLst>
          </p:cNvPr>
          <p:cNvPicPr>
            <a:picLocks noChangeAspect="1"/>
          </p:cNvPicPr>
          <p:nvPr/>
        </p:nvPicPr>
        <p:blipFill>
          <a:blip r:embed="rId2"/>
          <a:stretch>
            <a:fillRect/>
          </a:stretch>
        </p:blipFill>
        <p:spPr>
          <a:xfrm>
            <a:off x="7315200" y="337984"/>
            <a:ext cx="1524132" cy="603556"/>
          </a:xfrm>
          <a:prstGeom prst="rect">
            <a:avLst/>
          </a:prstGeom>
        </p:spPr>
      </p:pic>
    </p:spTree>
    <p:extLst>
      <p:ext uri="{BB962C8B-B14F-4D97-AF65-F5344CB8AC3E}">
        <p14:creationId xmlns:p14="http://schemas.microsoft.com/office/powerpoint/2010/main" val="6845265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CEACB-3BC2-46A9-9E6B-6ECB6FD522D1}"/>
              </a:ext>
            </a:extLst>
          </p:cNvPr>
          <p:cNvSpPr>
            <a:spLocks noGrp="1"/>
          </p:cNvSpPr>
          <p:nvPr>
            <p:ph type="title"/>
          </p:nvPr>
        </p:nvSpPr>
        <p:spPr/>
        <p:txBody>
          <a:bodyPr/>
          <a:lstStyle/>
          <a:p>
            <a:r>
              <a:rPr lang="en-US" dirty="0"/>
              <a:t>Qualified Health Plan Expenses – Example</a:t>
            </a:r>
          </a:p>
        </p:txBody>
      </p:sp>
      <p:sp>
        <p:nvSpPr>
          <p:cNvPr id="3" name="Content Placeholder 2">
            <a:extLst>
              <a:ext uri="{FF2B5EF4-FFF2-40B4-BE49-F238E27FC236}">
                <a16:creationId xmlns:a16="http://schemas.microsoft.com/office/drawing/2014/main" id="{73A0F1A4-15B3-4206-979A-F36A4E3B3422}"/>
              </a:ext>
            </a:extLst>
          </p:cNvPr>
          <p:cNvSpPr>
            <a:spLocks noGrp="1"/>
          </p:cNvSpPr>
          <p:nvPr>
            <p:ph idx="1"/>
          </p:nvPr>
        </p:nvSpPr>
        <p:spPr/>
        <p:txBody>
          <a:bodyPr/>
          <a:lstStyle/>
          <a:p>
            <a:r>
              <a:rPr lang="en-US" dirty="0"/>
              <a:t>Fully insured and self-insured: use the </a:t>
            </a:r>
            <a:r>
              <a:rPr lang="en-US" b="1" dirty="0"/>
              <a:t>average premium per employee for the month</a:t>
            </a:r>
            <a:r>
              <a:rPr lang="en-US" dirty="0"/>
              <a:t>, or the </a:t>
            </a:r>
            <a:r>
              <a:rPr lang="en-US" b="1" dirty="0"/>
              <a:t>COBRA rate for the particular employee’s actual coverage for the month</a:t>
            </a:r>
          </a:p>
          <a:p>
            <a:r>
              <a:rPr lang="en-US" dirty="0"/>
              <a:t>Example: EE on paid leave has self-only coverage; COBRA rate is $800 per month</a:t>
            </a:r>
          </a:p>
          <a:p>
            <a:r>
              <a:rPr lang="en-US" dirty="0"/>
              <a:t>FT employee takes 40 hours of paid leave in the first 2-week pay period of April 2020 (5 days leave over 10 total work days)</a:t>
            </a:r>
          </a:p>
          <a:p>
            <a:r>
              <a:rPr lang="en-US" dirty="0"/>
              <a:t>April has 22 work days</a:t>
            </a:r>
          </a:p>
          <a:p>
            <a:r>
              <a:rPr lang="en-US" dirty="0"/>
              <a:t>5/22 = 22.72%</a:t>
            </a:r>
          </a:p>
          <a:p>
            <a:r>
              <a:rPr lang="en-US" dirty="0"/>
              <a:t>$800 x 22.72% = $181.81 in qualified health plan expenses</a:t>
            </a:r>
          </a:p>
          <a:p>
            <a:endParaRPr lang="en-US" dirty="0"/>
          </a:p>
        </p:txBody>
      </p:sp>
      <p:pic>
        <p:nvPicPr>
          <p:cNvPr id="4" name="Picture 3">
            <a:extLst>
              <a:ext uri="{FF2B5EF4-FFF2-40B4-BE49-F238E27FC236}">
                <a16:creationId xmlns:a16="http://schemas.microsoft.com/office/drawing/2014/main" id="{D5F3038D-7C3A-43B0-94CE-3C6E97068361}"/>
              </a:ext>
            </a:extLst>
          </p:cNvPr>
          <p:cNvPicPr>
            <a:picLocks noChangeAspect="1"/>
          </p:cNvPicPr>
          <p:nvPr/>
        </p:nvPicPr>
        <p:blipFill>
          <a:blip r:embed="rId2"/>
          <a:stretch>
            <a:fillRect/>
          </a:stretch>
        </p:blipFill>
        <p:spPr>
          <a:xfrm>
            <a:off x="7391400" y="639762"/>
            <a:ext cx="1524132" cy="603556"/>
          </a:xfrm>
          <a:prstGeom prst="rect">
            <a:avLst/>
          </a:prstGeom>
        </p:spPr>
      </p:pic>
    </p:spTree>
    <p:extLst>
      <p:ext uri="{BB962C8B-B14F-4D97-AF65-F5344CB8AC3E}">
        <p14:creationId xmlns:p14="http://schemas.microsoft.com/office/powerpoint/2010/main" val="16247841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91364-1135-4739-8937-659F613C839E}"/>
              </a:ext>
            </a:extLst>
          </p:cNvPr>
          <p:cNvSpPr>
            <a:spLocks noGrp="1"/>
          </p:cNvSpPr>
          <p:nvPr>
            <p:ph type="title"/>
          </p:nvPr>
        </p:nvSpPr>
        <p:spPr/>
        <p:txBody>
          <a:bodyPr/>
          <a:lstStyle/>
          <a:p>
            <a:r>
              <a:rPr lang="en-US" dirty="0"/>
              <a:t>Tax Credits - how taken</a:t>
            </a:r>
          </a:p>
        </p:txBody>
      </p:sp>
      <p:sp>
        <p:nvSpPr>
          <p:cNvPr id="3" name="Content Placeholder 2">
            <a:extLst>
              <a:ext uri="{FF2B5EF4-FFF2-40B4-BE49-F238E27FC236}">
                <a16:creationId xmlns:a16="http://schemas.microsoft.com/office/drawing/2014/main" id="{E3FC458C-6801-4F7C-9BFC-2CF5D14E82F1}"/>
              </a:ext>
            </a:extLst>
          </p:cNvPr>
          <p:cNvSpPr>
            <a:spLocks noGrp="1"/>
          </p:cNvSpPr>
          <p:nvPr>
            <p:ph idx="1"/>
          </p:nvPr>
        </p:nvSpPr>
        <p:spPr/>
        <p:txBody>
          <a:bodyPr/>
          <a:lstStyle/>
          <a:p>
            <a:pPr marL="457200" indent="-457200">
              <a:buFont typeface="+mj-lt"/>
              <a:buAutoNum type="arabicPeriod"/>
            </a:pPr>
            <a:r>
              <a:rPr lang="en-US" dirty="0"/>
              <a:t>Reduce the amount of tax transmitted with each payroll, to the extent possible</a:t>
            </a:r>
          </a:p>
          <a:p>
            <a:pPr marL="457200" indent="-457200">
              <a:buFont typeface="+mj-lt"/>
              <a:buAutoNum type="arabicPeriod"/>
            </a:pPr>
            <a:r>
              <a:rPr lang="en-US" dirty="0"/>
              <a:t>If credit exceeds payment obligation, request an advance of the credits by completing Form 7200, Advance Payment of Employer Credits Due to COVID-19. </a:t>
            </a:r>
            <a:r>
              <a:rPr lang="en-US" dirty="0">
                <a:latin typeface="Lato"/>
              </a:rPr>
              <a:t>The form and instructions are available at </a:t>
            </a:r>
            <a:r>
              <a:rPr lang="en-US" dirty="0">
                <a:latin typeface="Lato"/>
                <a:hlinkClick r:id="rId2"/>
              </a:rPr>
              <a:t>https://www.irs.gov/forms-pubs/about-form-7200</a:t>
            </a:r>
            <a:r>
              <a:rPr lang="en-US" dirty="0">
                <a:latin typeface="Lato"/>
              </a:rPr>
              <a:t> </a:t>
            </a:r>
          </a:p>
          <a:p>
            <a:pPr marL="457200" indent="-457200">
              <a:buFont typeface="+mj-lt"/>
              <a:buAutoNum type="arabicPeriod"/>
            </a:pPr>
            <a:r>
              <a:rPr lang="en-US" dirty="0"/>
              <a:t>Report total qualified leave wages and allocable health plan expense and ER share of Medicare tax on Form 941, Employer's Quarterly Federal Tax Return. </a:t>
            </a:r>
          </a:p>
          <a:p>
            <a:pPr marL="685800" lvl="1" indent="-457200">
              <a:buFont typeface="+mj-lt"/>
              <a:buAutoNum type="alphaLcParenR"/>
            </a:pPr>
            <a:r>
              <a:rPr lang="en-US" dirty="0"/>
              <a:t>Form 941 will provide instructions about how to reflect the reduced liabilities for the quarter related to the deposit schedule</a:t>
            </a:r>
          </a:p>
          <a:p>
            <a:pPr marL="685800" lvl="1" indent="-457200">
              <a:buFont typeface="+mj-lt"/>
              <a:buAutoNum type="alphaLcParenR"/>
            </a:pPr>
            <a:r>
              <a:rPr lang="en-US" dirty="0"/>
              <a:t>ER will also account for the amounts received as an advance when it files its Form 941</a:t>
            </a:r>
          </a:p>
        </p:txBody>
      </p:sp>
      <p:pic>
        <p:nvPicPr>
          <p:cNvPr id="4" name="Picture 3">
            <a:extLst>
              <a:ext uri="{FF2B5EF4-FFF2-40B4-BE49-F238E27FC236}">
                <a16:creationId xmlns:a16="http://schemas.microsoft.com/office/drawing/2014/main" id="{BE7E5F9C-EA03-4EF9-BD89-B72ED04DC5D8}"/>
              </a:ext>
            </a:extLst>
          </p:cNvPr>
          <p:cNvPicPr>
            <a:picLocks noChangeAspect="1"/>
          </p:cNvPicPr>
          <p:nvPr/>
        </p:nvPicPr>
        <p:blipFill>
          <a:blip r:embed="rId3"/>
          <a:stretch>
            <a:fillRect/>
          </a:stretch>
        </p:blipFill>
        <p:spPr>
          <a:xfrm>
            <a:off x="7391400" y="736447"/>
            <a:ext cx="1524132" cy="603556"/>
          </a:xfrm>
          <a:prstGeom prst="rect">
            <a:avLst/>
          </a:prstGeom>
        </p:spPr>
      </p:pic>
    </p:spTree>
    <p:extLst>
      <p:ext uri="{BB962C8B-B14F-4D97-AF65-F5344CB8AC3E}">
        <p14:creationId xmlns:p14="http://schemas.microsoft.com/office/powerpoint/2010/main" val="17326533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DB711-479E-48B0-A3EE-9529E34BFA34}"/>
              </a:ext>
            </a:extLst>
          </p:cNvPr>
          <p:cNvSpPr>
            <a:spLocks noGrp="1"/>
          </p:cNvSpPr>
          <p:nvPr>
            <p:ph type="title"/>
          </p:nvPr>
        </p:nvSpPr>
        <p:spPr/>
        <p:txBody>
          <a:bodyPr/>
          <a:lstStyle/>
          <a:p>
            <a:r>
              <a:rPr lang="en-US" dirty="0"/>
              <a:t>Tax Credits -Self Employed Business Owners</a:t>
            </a:r>
          </a:p>
        </p:txBody>
      </p:sp>
      <p:sp>
        <p:nvSpPr>
          <p:cNvPr id="3" name="Content Placeholder 2">
            <a:extLst>
              <a:ext uri="{FF2B5EF4-FFF2-40B4-BE49-F238E27FC236}">
                <a16:creationId xmlns:a16="http://schemas.microsoft.com/office/drawing/2014/main" id="{C1E9FD7D-241B-4F36-95C9-BBE4D889977C}"/>
              </a:ext>
            </a:extLst>
          </p:cNvPr>
          <p:cNvSpPr>
            <a:spLocks noGrp="1"/>
          </p:cNvSpPr>
          <p:nvPr>
            <p:ph idx="1"/>
          </p:nvPr>
        </p:nvSpPr>
        <p:spPr/>
        <p:txBody>
          <a:bodyPr/>
          <a:lstStyle/>
          <a:p>
            <a:r>
              <a:rPr lang="en-US" dirty="0">
                <a:latin typeface="Lato"/>
              </a:rPr>
              <a:t>Owners subject to self employment tax also get the credits, as a refundable credit against their income tax, if they would be entitled to receive EPST or EFMLEA leave if they were an employee of an employer (other than himself or herself)</a:t>
            </a:r>
          </a:p>
          <a:p>
            <a:r>
              <a:rPr lang="en-US" dirty="0">
                <a:latin typeface="Lato"/>
              </a:rPr>
              <a:t>Amount of the credit is the number of days they are unable to work for a qualified reason, multiplied by the lesser of </a:t>
            </a:r>
          </a:p>
          <a:p>
            <a:pPr lvl="1"/>
            <a:r>
              <a:rPr lang="en-US" dirty="0">
                <a:latin typeface="Lato"/>
              </a:rPr>
              <a:t>(i) $200/$511 or </a:t>
            </a:r>
          </a:p>
          <a:p>
            <a:pPr lvl="1"/>
            <a:r>
              <a:rPr lang="en-US" dirty="0">
                <a:latin typeface="Lato"/>
              </a:rPr>
              <a:t>(ii) 2/3 or 100% of their average daily self-employment income for the taxable year, and subject to the 10 day and 50 day maximums</a:t>
            </a:r>
          </a:p>
          <a:p>
            <a:pPr marL="228600" lvl="1" indent="0">
              <a:buNone/>
            </a:pPr>
            <a:r>
              <a:rPr lang="en-US" dirty="0">
                <a:latin typeface="Lato"/>
              </a:rPr>
              <a:t>See IRS Q&amp;As 60-66 </a:t>
            </a:r>
          </a:p>
        </p:txBody>
      </p:sp>
      <p:pic>
        <p:nvPicPr>
          <p:cNvPr id="4" name="Picture 3">
            <a:extLst>
              <a:ext uri="{FF2B5EF4-FFF2-40B4-BE49-F238E27FC236}">
                <a16:creationId xmlns:a16="http://schemas.microsoft.com/office/drawing/2014/main" id="{E372EE6E-AAE1-4EA6-BC03-9355C9867601}"/>
              </a:ext>
            </a:extLst>
          </p:cNvPr>
          <p:cNvPicPr>
            <a:picLocks noChangeAspect="1"/>
          </p:cNvPicPr>
          <p:nvPr/>
        </p:nvPicPr>
        <p:blipFill>
          <a:blip r:embed="rId2"/>
          <a:stretch>
            <a:fillRect/>
          </a:stretch>
        </p:blipFill>
        <p:spPr>
          <a:xfrm>
            <a:off x="7315200" y="1066505"/>
            <a:ext cx="1524132" cy="603556"/>
          </a:xfrm>
          <a:prstGeom prst="rect">
            <a:avLst/>
          </a:prstGeom>
        </p:spPr>
      </p:pic>
    </p:spTree>
    <p:extLst>
      <p:ext uri="{BB962C8B-B14F-4D97-AF65-F5344CB8AC3E}">
        <p14:creationId xmlns:p14="http://schemas.microsoft.com/office/powerpoint/2010/main" val="135445593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DB711-479E-48B0-A3EE-9529E34BFA34}"/>
              </a:ext>
            </a:extLst>
          </p:cNvPr>
          <p:cNvSpPr>
            <a:spLocks noGrp="1"/>
          </p:cNvSpPr>
          <p:nvPr>
            <p:ph type="title"/>
          </p:nvPr>
        </p:nvSpPr>
        <p:spPr/>
        <p:txBody>
          <a:bodyPr/>
          <a:lstStyle/>
          <a:p>
            <a:r>
              <a:rPr lang="en-US" dirty="0"/>
              <a:t>Tax Credits – </a:t>
            </a:r>
            <a:br>
              <a:rPr lang="en-US" dirty="0"/>
            </a:br>
            <a:r>
              <a:rPr lang="en-US" dirty="0"/>
              <a:t>Employee Documentation</a:t>
            </a:r>
          </a:p>
        </p:txBody>
      </p:sp>
      <p:sp>
        <p:nvSpPr>
          <p:cNvPr id="3" name="Content Placeholder 2">
            <a:extLst>
              <a:ext uri="{FF2B5EF4-FFF2-40B4-BE49-F238E27FC236}">
                <a16:creationId xmlns:a16="http://schemas.microsoft.com/office/drawing/2014/main" id="{C1E9FD7D-241B-4F36-95C9-BBE4D889977C}"/>
              </a:ext>
            </a:extLst>
          </p:cNvPr>
          <p:cNvSpPr>
            <a:spLocks noGrp="1"/>
          </p:cNvSpPr>
          <p:nvPr>
            <p:ph idx="1"/>
          </p:nvPr>
        </p:nvSpPr>
        <p:spPr/>
        <p:txBody>
          <a:bodyPr/>
          <a:lstStyle/>
          <a:p>
            <a:pPr marL="0" indent="0">
              <a:buNone/>
            </a:pPr>
            <a:r>
              <a:rPr lang="en-US" dirty="0">
                <a:latin typeface="Lato"/>
              </a:rPr>
              <a:t>To support a credit, the employer must receive a written request for such leave from the employee in which the employee provides:</a:t>
            </a:r>
          </a:p>
          <a:p>
            <a:r>
              <a:rPr lang="en-US" dirty="0">
                <a:latin typeface="Lato"/>
              </a:rPr>
              <a:t>The employee’s name;</a:t>
            </a:r>
          </a:p>
          <a:p>
            <a:r>
              <a:rPr lang="en-US" dirty="0">
                <a:latin typeface="Lato"/>
              </a:rPr>
              <a:t>The date or dates for which leave is requested;</a:t>
            </a:r>
          </a:p>
          <a:p>
            <a:r>
              <a:rPr lang="en-US" dirty="0">
                <a:latin typeface="Lato"/>
              </a:rPr>
              <a:t>A statement of the COVID-19 related reason the employee is requesting leave and written support for such reason; and</a:t>
            </a:r>
          </a:p>
          <a:p>
            <a:r>
              <a:rPr lang="en-US" dirty="0">
                <a:latin typeface="Lato"/>
              </a:rPr>
              <a:t>A statement that the employee is unable to work, including by means of telework, for such reason.</a:t>
            </a:r>
          </a:p>
        </p:txBody>
      </p:sp>
      <p:pic>
        <p:nvPicPr>
          <p:cNvPr id="4" name="Picture 3">
            <a:extLst>
              <a:ext uri="{FF2B5EF4-FFF2-40B4-BE49-F238E27FC236}">
                <a16:creationId xmlns:a16="http://schemas.microsoft.com/office/drawing/2014/main" id="{E372EE6E-AAE1-4EA6-BC03-9355C9867601}"/>
              </a:ext>
            </a:extLst>
          </p:cNvPr>
          <p:cNvPicPr>
            <a:picLocks noChangeAspect="1"/>
          </p:cNvPicPr>
          <p:nvPr/>
        </p:nvPicPr>
        <p:blipFill>
          <a:blip r:embed="rId2"/>
          <a:stretch>
            <a:fillRect/>
          </a:stretch>
        </p:blipFill>
        <p:spPr>
          <a:xfrm>
            <a:off x="7086600" y="337984"/>
            <a:ext cx="1524132" cy="603556"/>
          </a:xfrm>
          <a:prstGeom prst="rect">
            <a:avLst/>
          </a:prstGeom>
        </p:spPr>
      </p:pic>
    </p:spTree>
    <p:extLst>
      <p:ext uri="{BB962C8B-B14F-4D97-AF65-F5344CB8AC3E}">
        <p14:creationId xmlns:p14="http://schemas.microsoft.com/office/powerpoint/2010/main" val="8285689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DB711-479E-48B0-A3EE-9529E34BFA34}"/>
              </a:ext>
            </a:extLst>
          </p:cNvPr>
          <p:cNvSpPr>
            <a:spLocks noGrp="1"/>
          </p:cNvSpPr>
          <p:nvPr>
            <p:ph type="title"/>
          </p:nvPr>
        </p:nvSpPr>
        <p:spPr/>
        <p:txBody>
          <a:bodyPr/>
          <a:lstStyle/>
          <a:p>
            <a:r>
              <a:rPr lang="en-US" dirty="0"/>
              <a:t>Tax Credits – </a:t>
            </a:r>
            <a:br>
              <a:rPr lang="en-US" dirty="0"/>
            </a:br>
            <a:r>
              <a:rPr lang="en-US" dirty="0"/>
              <a:t>Employee Documentation</a:t>
            </a:r>
          </a:p>
        </p:txBody>
      </p:sp>
      <p:sp>
        <p:nvSpPr>
          <p:cNvPr id="3" name="Content Placeholder 2">
            <a:extLst>
              <a:ext uri="{FF2B5EF4-FFF2-40B4-BE49-F238E27FC236}">
                <a16:creationId xmlns:a16="http://schemas.microsoft.com/office/drawing/2014/main" id="{C1E9FD7D-241B-4F36-95C9-BBE4D889977C}"/>
              </a:ext>
            </a:extLst>
          </p:cNvPr>
          <p:cNvSpPr>
            <a:spLocks noGrp="1"/>
          </p:cNvSpPr>
          <p:nvPr>
            <p:ph idx="1"/>
          </p:nvPr>
        </p:nvSpPr>
        <p:spPr/>
        <p:txBody>
          <a:bodyPr/>
          <a:lstStyle/>
          <a:p>
            <a:pPr marL="0" indent="0">
              <a:buNone/>
            </a:pPr>
            <a:r>
              <a:rPr lang="en-US" b="1" dirty="0">
                <a:latin typeface="Lato"/>
              </a:rPr>
              <a:t>If leave is based on a quarantine order or self-quarantine advice,</a:t>
            </a:r>
            <a:r>
              <a:rPr lang="en-US" dirty="0">
                <a:latin typeface="Lato"/>
              </a:rPr>
              <a:t> the EE statement must also include</a:t>
            </a:r>
          </a:p>
          <a:p>
            <a:r>
              <a:rPr lang="en-US" dirty="0">
                <a:latin typeface="Lato"/>
              </a:rPr>
              <a:t>The </a:t>
            </a:r>
            <a:r>
              <a:rPr lang="en-US" u="sng" dirty="0">
                <a:latin typeface="Lato"/>
              </a:rPr>
              <a:t>name</a:t>
            </a:r>
            <a:r>
              <a:rPr lang="en-US" dirty="0">
                <a:latin typeface="Lato"/>
              </a:rPr>
              <a:t> of the governmental entity ordering quarantine or the </a:t>
            </a:r>
            <a:r>
              <a:rPr lang="en-US" u="sng" dirty="0">
                <a:latin typeface="Lato"/>
              </a:rPr>
              <a:t>name</a:t>
            </a:r>
            <a:r>
              <a:rPr lang="en-US" dirty="0">
                <a:latin typeface="Lato"/>
              </a:rPr>
              <a:t> of the health care professional advising self-quarantine, and, </a:t>
            </a:r>
          </a:p>
          <a:p>
            <a:r>
              <a:rPr lang="en-US" dirty="0">
                <a:latin typeface="Lato"/>
              </a:rPr>
              <a:t>if the person subject to quarantine or advised to self-quarantine is not the employee, </a:t>
            </a:r>
            <a:r>
              <a:rPr lang="en-US" u="sng" dirty="0">
                <a:latin typeface="Lato"/>
              </a:rPr>
              <a:t>that person’s name </a:t>
            </a:r>
            <a:r>
              <a:rPr lang="en-US" dirty="0">
                <a:latin typeface="Lato"/>
              </a:rPr>
              <a:t>and </a:t>
            </a:r>
            <a:r>
              <a:rPr lang="en-US" u="sng" dirty="0">
                <a:latin typeface="Lato"/>
              </a:rPr>
              <a:t>relation</a:t>
            </a:r>
            <a:r>
              <a:rPr lang="en-US" dirty="0">
                <a:latin typeface="Lato"/>
              </a:rPr>
              <a:t> to the employee.</a:t>
            </a:r>
          </a:p>
        </p:txBody>
      </p:sp>
      <p:pic>
        <p:nvPicPr>
          <p:cNvPr id="4" name="Picture 3">
            <a:extLst>
              <a:ext uri="{FF2B5EF4-FFF2-40B4-BE49-F238E27FC236}">
                <a16:creationId xmlns:a16="http://schemas.microsoft.com/office/drawing/2014/main" id="{E372EE6E-AAE1-4EA6-BC03-9355C9867601}"/>
              </a:ext>
            </a:extLst>
          </p:cNvPr>
          <p:cNvPicPr>
            <a:picLocks noChangeAspect="1"/>
          </p:cNvPicPr>
          <p:nvPr/>
        </p:nvPicPr>
        <p:blipFill>
          <a:blip r:embed="rId2"/>
          <a:stretch>
            <a:fillRect/>
          </a:stretch>
        </p:blipFill>
        <p:spPr>
          <a:xfrm>
            <a:off x="7086600" y="337984"/>
            <a:ext cx="1524132" cy="603556"/>
          </a:xfrm>
          <a:prstGeom prst="rect">
            <a:avLst/>
          </a:prstGeom>
        </p:spPr>
      </p:pic>
    </p:spTree>
    <p:extLst>
      <p:ext uri="{BB962C8B-B14F-4D97-AF65-F5344CB8AC3E}">
        <p14:creationId xmlns:p14="http://schemas.microsoft.com/office/powerpoint/2010/main" val="123028141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DB711-479E-48B0-A3EE-9529E34BFA34}"/>
              </a:ext>
            </a:extLst>
          </p:cNvPr>
          <p:cNvSpPr>
            <a:spLocks noGrp="1"/>
          </p:cNvSpPr>
          <p:nvPr>
            <p:ph type="title"/>
          </p:nvPr>
        </p:nvSpPr>
        <p:spPr/>
        <p:txBody>
          <a:bodyPr/>
          <a:lstStyle/>
          <a:p>
            <a:r>
              <a:rPr lang="en-US" dirty="0"/>
              <a:t>Tax Credits – </a:t>
            </a:r>
            <a:br>
              <a:rPr lang="en-US" dirty="0"/>
            </a:br>
            <a:r>
              <a:rPr lang="en-US" dirty="0"/>
              <a:t>Employee Documentation</a:t>
            </a:r>
          </a:p>
        </p:txBody>
      </p:sp>
      <p:sp>
        <p:nvSpPr>
          <p:cNvPr id="3" name="Content Placeholder 2">
            <a:extLst>
              <a:ext uri="{FF2B5EF4-FFF2-40B4-BE49-F238E27FC236}">
                <a16:creationId xmlns:a16="http://schemas.microsoft.com/office/drawing/2014/main" id="{C1E9FD7D-241B-4F36-95C9-BBE4D889977C}"/>
              </a:ext>
            </a:extLst>
          </p:cNvPr>
          <p:cNvSpPr>
            <a:spLocks noGrp="1"/>
          </p:cNvSpPr>
          <p:nvPr>
            <p:ph idx="1"/>
          </p:nvPr>
        </p:nvSpPr>
        <p:spPr/>
        <p:txBody>
          <a:bodyPr/>
          <a:lstStyle/>
          <a:p>
            <a:pPr marL="0" indent="0">
              <a:buNone/>
            </a:pPr>
            <a:r>
              <a:rPr lang="en-US" b="1" dirty="0">
                <a:latin typeface="Lato"/>
              </a:rPr>
              <a:t>If leave is based on a school closing or child care provider unavailability</a:t>
            </a:r>
            <a:r>
              <a:rPr lang="en-US" dirty="0">
                <a:latin typeface="Lato"/>
              </a:rPr>
              <a:t>, the EE statement must also include </a:t>
            </a:r>
          </a:p>
          <a:p>
            <a:r>
              <a:rPr lang="en-US" dirty="0">
                <a:latin typeface="Lato"/>
              </a:rPr>
              <a:t>the </a:t>
            </a:r>
            <a:r>
              <a:rPr lang="en-US" u="sng" dirty="0">
                <a:latin typeface="Lato"/>
              </a:rPr>
              <a:t>name</a:t>
            </a:r>
            <a:r>
              <a:rPr lang="en-US" dirty="0">
                <a:latin typeface="Lato"/>
              </a:rPr>
              <a:t> and </a:t>
            </a:r>
            <a:r>
              <a:rPr lang="en-US" u="sng" dirty="0">
                <a:latin typeface="Lato"/>
              </a:rPr>
              <a:t>age</a:t>
            </a:r>
            <a:r>
              <a:rPr lang="en-US" dirty="0">
                <a:latin typeface="Lato"/>
              </a:rPr>
              <a:t> of the </a:t>
            </a:r>
            <a:r>
              <a:rPr lang="en-US" u="sng" dirty="0">
                <a:latin typeface="Lato"/>
              </a:rPr>
              <a:t>child</a:t>
            </a:r>
            <a:r>
              <a:rPr lang="en-US" dirty="0">
                <a:latin typeface="Lato"/>
              </a:rPr>
              <a:t> (or children) to be cared for, </a:t>
            </a:r>
          </a:p>
          <a:p>
            <a:r>
              <a:rPr lang="en-US" dirty="0">
                <a:latin typeface="Lato"/>
              </a:rPr>
              <a:t>the </a:t>
            </a:r>
            <a:r>
              <a:rPr lang="en-US" u="sng" dirty="0">
                <a:latin typeface="Lato"/>
              </a:rPr>
              <a:t>name of the school </a:t>
            </a:r>
            <a:r>
              <a:rPr lang="en-US" dirty="0">
                <a:latin typeface="Lato"/>
              </a:rPr>
              <a:t>that has closed or place of care that is unavailable, and </a:t>
            </a:r>
          </a:p>
          <a:p>
            <a:r>
              <a:rPr lang="en-US" dirty="0">
                <a:latin typeface="Lato"/>
              </a:rPr>
              <a:t>a representation that </a:t>
            </a:r>
            <a:r>
              <a:rPr lang="en-US" u="sng" dirty="0">
                <a:latin typeface="Lato"/>
              </a:rPr>
              <a:t>no other person will be providing care for the child</a:t>
            </a:r>
            <a:r>
              <a:rPr lang="en-US" dirty="0">
                <a:latin typeface="Lato"/>
              </a:rPr>
              <a:t> during the period for which the employee is receiving family medical leave and, </a:t>
            </a:r>
          </a:p>
          <a:p>
            <a:r>
              <a:rPr lang="en-US" dirty="0">
                <a:latin typeface="Lato"/>
              </a:rPr>
              <a:t>with respect to the employee’s inability to work or telework </a:t>
            </a:r>
            <a:r>
              <a:rPr lang="en-US" u="sng" dirty="0">
                <a:latin typeface="Lato"/>
              </a:rPr>
              <a:t>because of a need to provide care for a child older than fourteen during daylight hours</a:t>
            </a:r>
            <a:r>
              <a:rPr lang="en-US" dirty="0">
                <a:latin typeface="Lato"/>
              </a:rPr>
              <a:t>, a statement that </a:t>
            </a:r>
            <a:r>
              <a:rPr lang="en-US" u="sng" dirty="0">
                <a:latin typeface="Lato"/>
              </a:rPr>
              <a:t>special circumstances exist </a:t>
            </a:r>
            <a:r>
              <a:rPr lang="en-US" dirty="0">
                <a:latin typeface="Lato"/>
              </a:rPr>
              <a:t>requiring the employee to provide care</a:t>
            </a:r>
          </a:p>
        </p:txBody>
      </p:sp>
      <p:pic>
        <p:nvPicPr>
          <p:cNvPr id="4" name="Picture 3">
            <a:extLst>
              <a:ext uri="{FF2B5EF4-FFF2-40B4-BE49-F238E27FC236}">
                <a16:creationId xmlns:a16="http://schemas.microsoft.com/office/drawing/2014/main" id="{E372EE6E-AAE1-4EA6-BC03-9355C9867601}"/>
              </a:ext>
            </a:extLst>
          </p:cNvPr>
          <p:cNvPicPr>
            <a:picLocks noChangeAspect="1"/>
          </p:cNvPicPr>
          <p:nvPr/>
        </p:nvPicPr>
        <p:blipFill>
          <a:blip r:embed="rId2"/>
          <a:stretch>
            <a:fillRect/>
          </a:stretch>
        </p:blipFill>
        <p:spPr>
          <a:xfrm>
            <a:off x="7086600" y="337984"/>
            <a:ext cx="1524132" cy="603556"/>
          </a:xfrm>
          <a:prstGeom prst="rect">
            <a:avLst/>
          </a:prstGeom>
        </p:spPr>
      </p:pic>
    </p:spTree>
    <p:extLst>
      <p:ext uri="{BB962C8B-B14F-4D97-AF65-F5344CB8AC3E}">
        <p14:creationId xmlns:p14="http://schemas.microsoft.com/office/powerpoint/2010/main" val="336263197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DB711-479E-48B0-A3EE-9529E34BFA34}"/>
              </a:ext>
            </a:extLst>
          </p:cNvPr>
          <p:cNvSpPr>
            <a:spLocks noGrp="1"/>
          </p:cNvSpPr>
          <p:nvPr>
            <p:ph type="title"/>
          </p:nvPr>
        </p:nvSpPr>
        <p:spPr/>
        <p:txBody>
          <a:bodyPr/>
          <a:lstStyle/>
          <a:p>
            <a:r>
              <a:rPr lang="en-US" dirty="0"/>
              <a:t>Tax Credits – </a:t>
            </a:r>
            <a:br>
              <a:rPr lang="en-US" dirty="0"/>
            </a:br>
            <a:r>
              <a:rPr lang="en-US" dirty="0"/>
              <a:t>Employee Documentation</a:t>
            </a:r>
          </a:p>
        </p:txBody>
      </p:sp>
      <p:sp>
        <p:nvSpPr>
          <p:cNvPr id="3" name="Content Placeholder 2">
            <a:extLst>
              <a:ext uri="{FF2B5EF4-FFF2-40B4-BE49-F238E27FC236}">
                <a16:creationId xmlns:a16="http://schemas.microsoft.com/office/drawing/2014/main" id="{C1E9FD7D-241B-4F36-95C9-BBE4D889977C}"/>
              </a:ext>
            </a:extLst>
          </p:cNvPr>
          <p:cNvSpPr>
            <a:spLocks noGrp="1"/>
          </p:cNvSpPr>
          <p:nvPr>
            <p:ph idx="1"/>
          </p:nvPr>
        </p:nvSpPr>
        <p:spPr/>
        <p:txBody>
          <a:bodyPr/>
          <a:lstStyle/>
          <a:p>
            <a:pPr marL="0" indent="0">
              <a:buNone/>
            </a:pPr>
            <a:r>
              <a:rPr lang="en-US" b="1" dirty="0">
                <a:latin typeface="Lato"/>
              </a:rPr>
              <a:t>Neither DOL Temporary Regulations, nor IRS Q&amp;As require (IRS) or permit (DOL) any additional information when an EE requests leave due to experiencing COVID-19 symptoms and seeking a medical diagnosis</a:t>
            </a:r>
          </a:p>
          <a:p>
            <a:pPr marL="0" indent="0">
              <a:buNone/>
            </a:pPr>
            <a:r>
              <a:rPr lang="en-US" b="1" dirty="0">
                <a:latin typeface="Lato"/>
              </a:rPr>
              <a:t>In these cases, can only ask for</a:t>
            </a:r>
          </a:p>
          <a:p>
            <a:r>
              <a:rPr lang="en-US" dirty="0">
                <a:latin typeface="Lato"/>
              </a:rPr>
              <a:t>The employee’s name;</a:t>
            </a:r>
          </a:p>
          <a:p>
            <a:r>
              <a:rPr lang="en-US" dirty="0">
                <a:latin typeface="Lato"/>
              </a:rPr>
              <a:t>The date or dates for which leave is requested;</a:t>
            </a:r>
          </a:p>
          <a:p>
            <a:r>
              <a:rPr lang="en-US" dirty="0">
                <a:latin typeface="Lato"/>
              </a:rPr>
              <a:t>A statement of the COVID-19 related reason the employee is requesting leave and written support for such reason; and</a:t>
            </a:r>
          </a:p>
          <a:p>
            <a:r>
              <a:rPr lang="en-US" dirty="0">
                <a:latin typeface="Lato"/>
              </a:rPr>
              <a:t>A statement that the employee is unable to work, including by means of telework, for such reason</a:t>
            </a:r>
          </a:p>
        </p:txBody>
      </p:sp>
      <p:pic>
        <p:nvPicPr>
          <p:cNvPr id="4" name="Picture 3">
            <a:extLst>
              <a:ext uri="{FF2B5EF4-FFF2-40B4-BE49-F238E27FC236}">
                <a16:creationId xmlns:a16="http://schemas.microsoft.com/office/drawing/2014/main" id="{E372EE6E-AAE1-4EA6-BC03-9355C9867601}"/>
              </a:ext>
            </a:extLst>
          </p:cNvPr>
          <p:cNvPicPr>
            <a:picLocks noChangeAspect="1"/>
          </p:cNvPicPr>
          <p:nvPr/>
        </p:nvPicPr>
        <p:blipFill>
          <a:blip r:embed="rId2"/>
          <a:stretch>
            <a:fillRect/>
          </a:stretch>
        </p:blipFill>
        <p:spPr>
          <a:xfrm>
            <a:off x="7086600" y="337984"/>
            <a:ext cx="1524132" cy="603556"/>
          </a:xfrm>
          <a:prstGeom prst="rect">
            <a:avLst/>
          </a:prstGeom>
        </p:spPr>
      </p:pic>
    </p:spTree>
    <p:extLst>
      <p:ext uri="{BB962C8B-B14F-4D97-AF65-F5344CB8AC3E}">
        <p14:creationId xmlns:p14="http://schemas.microsoft.com/office/powerpoint/2010/main" val="337367368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040ED-2CBD-4EC0-B729-8A2725023FEB}"/>
              </a:ext>
            </a:extLst>
          </p:cNvPr>
          <p:cNvSpPr>
            <a:spLocks noGrp="1"/>
          </p:cNvSpPr>
          <p:nvPr>
            <p:ph type="title"/>
          </p:nvPr>
        </p:nvSpPr>
        <p:spPr/>
        <p:txBody>
          <a:bodyPr/>
          <a:lstStyle/>
          <a:p>
            <a:r>
              <a:rPr lang="en-US" dirty="0"/>
              <a:t>Tax Credits – Additional Documentation</a:t>
            </a:r>
          </a:p>
        </p:txBody>
      </p:sp>
      <p:sp>
        <p:nvSpPr>
          <p:cNvPr id="3" name="Content Placeholder 2">
            <a:extLst>
              <a:ext uri="{FF2B5EF4-FFF2-40B4-BE49-F238E27FC236}">
                <a16:creationId xmlns:a16="http://schemas.microsoft.com/office/drawing/2014/main" id="{3A8B452B-283F-4749-9EEF-1886A0C094E8}"/>
              </a:ext>
            </a:extLst>
          </p:cNvPr>
          <p:cNvSpPr>
            <a:spLocks noGrp="1"/>
          </p:cNvSpPr>
          <p:nvPr>
            <p:ph idx="1"/>
          </p:nvPr>
        </p:nvSpPr>
        <p:spPr/>
        <p:txBody>
          <a:bodyPr/>
          <a:lstStyle/>
          <a:p>
            <a:pPr marL="0" indent="0">
              <a:buNone/>
            </a:pPr>
            <a:r>
              <a:rPr lang="en-US" dirty="0"/>
              <a:t>ER must create and maintain, for at least 4 years, records that include the following information:</a:t>
            </a:r>
          </a:p>
          <a:p>
            <a:r>
              <a:rPr lang="en-US" dirty="0"/>
              <a:t>Documentation to show how the ER determined the amount of qualified sick and family leave wages paid to EES that are eligible for the credit, including records of work, telework and qualified sick leave and qualified family leave</a:t>
            </a:r>
          </a:p>
          <a:p>
            <a:r>
              <a:rPr lang="en-US" dirty="0"/>
              <a:t>Documentation to show how the employer determined the amount of qualified health plan expenses that the employer allocated to wages</a:t>
            </a:r>
          </a:p>
          <a:p>
            <a:r>
              <a:rPr lang="en-US" dirty="0"/>
              <a:t>Copies of any completed Forms 7200, Advance of Employer Credits Due To COVID-19, that the ER submitted to the IRS</a:t>
            </a:r>
          </a:p>
          <a:p>
            <a:r>
              <a:rPr lang="en-US" dirty="0"/>
              <a:t>Copies of the completed Forms 941, Employer’s Quarterly Federal Tax Return</a:t>
            </a:r>
          </a:p>
        </p:txBody>
      </p:sp>
      <p:pic>
        <p:nvPicPr>
          <p:cNvPr id="4" name="Picture 3">
            <a:extLst>
              <a:ext uri="{FF2B5EF4-FFF2-40B4-BE49-F238E27FC236}">
                <a16:creationId xmlns:a16="http://schemas.microsoft.com/office/drawing/2014/main" id="{0B712246-CB3B-4CD4-ACD3-C408B38F6AD6}"/>
              </a:ext>
            </a:extLst>
          </p:cNvPr>
          <p:cNvPicPr>
            <a:picLocks noChangeAspect="1"/>
          </p:cNvPicPr>
          <p:nvPr/>
        </p:nvPicPr>
        <p:blipFill>
          <a:blip r:embed="rId2"/>
          <a:stretch>
            <a:fillRect/>
          </a:stretch>
        </p:blipFill>
        <p:spPr>
          <a:xfrm>
            <a:off x="7315200" y="639762"/>
            <a:ext cx="1524132" cy="603556"/>
          </a:xfrm>
          <a:prstGeom prst="rect">
            <a:avLst/>
          </a:prstGeom>
        </p:spPr>
      </p:pic>
    </p:spTree>
    <p:extLst>
      <p:ext uri="{BB962C8B-B14F-4D97-AF65-F5344CB8AC3E}">
        <p14:creationId xmlns:p14="http://schemas.microsoft.com/office/powerpoint/2010/main" val="20184006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0B8BD-A209-4C2E-B7E2-AEB92F3F2B33}"/>
              </a:ext>
            </a:extLst>
          </p:cNvPr>
          <p:cNvSpPr>
            <a:spLocks noGrp="1"/>
          </p:cNvSpPr>
          <p:nvPr>
            <p:ph type="title"/>
          </p:nvPr>
        </p:nvSpPr>
        <p:spPr/>
        <p:txBody>
          <a:bodyPr/>
          <a:lstStyle/>
          <a:p>
            <a:r>
              <a:rPr lang="en-US" dirty="0"/>
              <a:t>Tax Credits – </a:t>
            </a:r>
            <a:br>
              <a:rPr lang="en-US" dirty="0"/>
            </a:br>
            <a:r>
              <a:rPr lang="en-US" dirty="0"/>
              <a:t>Example #1</a:t>
            </a:r>
          </a:p>
        </p:txBody>
      </p:sp>
      <p:sp>
        <p:nvSpPr>
          <p:cNvPr id="3" name="Content Placeholder 2">
            <a:extLst>
              <a:ext uri="{FF2B5EF4-FFF2-40B4-BE49-F238E27FC236}">
                <a16:creationId xmlns:a16="http://schemas.microsoft.com/office/drawing/2014/main" id="{5D007706-E2F3-4966-A190-23C7727938A7}"/>
              </a:ext>
            </a:extLst>
          </p:cNvPr>
          <p:cNvSpPr>
            <a:spLocks noGrp="1"/>
          </p:cNvSpPr>
          <p:nvPr>
            <p:ph idx="1"/>
          </p:nvPr>
        </p:nvSpPr>
        <p:spPr/>
        <p:txBody>
          <a:bodyPr/>
          <a:lstStyle/>
          <a:p>
            <a:r>
              <a:rPr lang="en-US" dirty="0">
                <a:latin typeface="Lato"/>
              </a:rPr>
              <a:t>ER pays $1,000 in qualified sick and family leave wages in a given pay period</a:t>
            </a:r>
          </a:p>
          <a:p>
            <a:r>
              <a:rPr lang="en-US" dirty="0">
                <a:latin typeface="Lato"/>
              </a:rPr>
              <a:t>ER does not owe the employer’s share of social security tax on the $1,000, but it will owe $14.50 for the ER’s share of Medicare tax</a:t>
            </a:r>
          </a:p>
          <a:p>
            <a:r>
              <a:rPr lang="en-US" dirty="0">
                <a:latin typeface="Lato"/>
              </a:rPr>
              <a:t>ER will also withhold SS, Medicare and income tax from the paid sick and FMLA leave wages.  Assume those = $100</a:t>
            </a:r>
          </a:p>
          <a:p>
            <a:r>
              <a:rPr lang="en-US" dirty="0">
                <a:latin typeface="Lato"/>
              </a:rPr>
              <a:t>ER calculates that its qualified health plan expenses allocable to the qualified leave wages is another $150</a:t>
            </a:r>
          </a:p>
          <a:p>
            <a:r>
              <a:rPr lang="en-US" dirty="0">
                <a:latin typeface="Lato"/>
              </a:rPr>
              <a:t>ER pays another $10,000 in wages to employees not on leave, and withholds (from EEs) and owes (ER) $2,000 in Medicare, SS and income tax withholding on those wages  </a:t>
            </a:r>
          </a:p>
        </p:txBody>
      </p:sp>
      <p:pic>
        <p:nvPicPr>
          <p:cNvPr id="4" name="Picture 3">
            <a:extLst>
              <a:ext uri="{FF2B5EF4-FFF2-40B4-BE49-F238E27FC236}">
                <a16:creationId xmlns:a16="http://schemas.microsoft.com/office/drawing/2014/main" id="{ACDD5429-10FA-42FA-B675-B86ACECFC70F}"/>
              </a:ext>
            </a:extLst>
          </p:cNvPr>
          <p:cNvPicPr>
            <a:picLocks noChangeAspect="1"/>
          </p:cNvPicPr>
          <p:nvPr/>
        </p:nvPicPr>
        <p:blipFill>
          <a:blip r:embed="rId2"/>
          <a:stretch>
            <a:fillRect/>
          </a:stretch>
        </p:blipFill>
        <p:spPr>
          <a:xfrm>
            <a:off x="7315200" y="736447"/>
            <a:ext cx="1524132" cy="603556"/>
          </a:xfrm>
          <a:prstGeom prst="rect">
            <a:avLst/>
          </a:prstGeom>
        </p:spPr>
      </p:pic>
    </p:spTree>
    <p:extLst>
      <p:ext uri="{BB962C8B-B14F-4D97-AF65-F5344CB8AC3E}">
        <p14:creationId xmlns:p14="http://schemas.microsoft.com/office/powerpoint/2010/main" val="225136305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DF225-6F5E-4913-AF11-DAA9365B1D96}"/>
              </a:ext>
            </a:extLst>
          </p:cNvPr>
          <p:cNvSpPr>
            <a:spLocks noGrp="1"/>
          </p:cNvSpPr>
          <p:nvPr>
            <p:ph type="title"/>
          </p:nvPr>
        </p:nvSpPr>
        <p:spPr/>
        <p:txBody>
          <a:bodyPr/>
          <a:lstStyle/>
          <a:p>
            <a:r>
              <a:rPr lang="en-US" dirty="0"/>
              <a:t>Reasons for Leave - EPST</a:t>
            </a:r>
          </a:p>
        </p:txBody>
      </p:sp>
      <p:sp>
        <p:nvSpPr>
          <p:cNvPr id="3" name="Content Placeholder 2">
            <a:extLst>
              <a:ext uri="{FF2B5EF4-FFF2-40B4-BE49-F238E27FC236}">
                <a16:creationId xmlns:a16="http://schemas.microsoft.com/office/drawing/2014/main" id="{C4EC814F-1F52-4120-A3CF-E17728FC423B}"/>
              </a:ext>
            </a:extLst>
          </p:cNvPr>
          <p:cNvSpPr>
            <a:spLocks noGrp="1"/>
          </p:cNvSpPr>
          <p:nvPr>
            <p:ph idx="1"/>
          </p:nvPr>
        </p:nvSpPr>
        <p:spPr/>
        <p:txBody>
          <a:bodyPr/>
          <a:lstStyle/>
          <a:p>
            <a:r>
              <a:rPr lang="en-US" b="1" dirty="0">
                <a:latin typeface="Lato"/>
              </a:rPr>
              <a:t>Emergency Paid Sick Time</a:t>
            </a:r>
            <a:r>
              <a:rPr lang="en-US" dirty="0">
                <a:latin typeface="Lato"/>
              </a:rPr>
              <a:t> can be taken if the employee is unable to work (or telework) due to a need for leave because:</a:t>
            </a:r>
          </a:p>
          <a:p>
            <a:pPr>
              <a:buFont typeface="Arial" panose="020B0604020202020204" pitchFamily="34" charset="0"/>
              <a:buChar char="•"/>
            </a:pPr>
            <a:r>
              <a:rPr lang="en-US" dirty="0">
                <a:latin typeface="Lato"/>
              </a:rPr>
              <a:t>(1) The employee is subject to a Federal, State, or local quarantine or isolation order related to COVID-19</a:t>
            </a:r>
          </a:p>
          <a:p>
            <a:pPr>
              <a:buFont typeface="Arial" panose="020B0604020202020204" pitchFamily="34" charset="0"/>
              <a:buChar char="•"/>
            </a:pPr>
            <a:r>
              <a:rPr lang="en-US" dirty="0">
                <a:latin typeface="Lato"/>
              </a:rPr>
              <a:t>(2) The employee has been advised by a health care provider to self-quarantine due to concerns related to COVID-19</a:t>
            </a:r>
          </a:p>
          <a:p>
            <a:pPr>
              <a:buFont typeface="Arial" panose="020B0604020202020204" pitchFamily="34" charset="0"/>
              <a:buChar char="•"/>
            </a:pPr>
            <a:r>
              <a:rPr lang="en-US" dirty="0">
                <a:latin typeface="Lato"/>
              </a:rPr>
              <a:t>(3) The employee is experiencing symptoms of COVID-19 and seeking a medical diagnosis</a:t>
            </a:r>
          </a:p>
        </p:txBody>
      </p:sp>
      <p:pic>
        <p:nvPicPr>
          <p:cNvPr id="4" name="Picture 3">
            <a:extLst>
              <a:ext uri="{FF2B5EF4-FFF2-40B4-BE49-F238E27FC236}">
                <a16:creationId xmlns:a16="http://schemas.microsoft.com/office/drawing/2014/main" id="{CC4F4858-69BC-48C8-B675-9C22B689A1DC}"/>
              </a:ext>
            </a:extLst>
          </p:cNvPr>
          <p:cNvPicPr>
            <a:picLocks noChangeAspect="1"/>
          </p:cNvPicPr>
          <p:nvPr/>
        </p:nvPicPr>
        <p:blipFill>
          <a:blip r:embed="rId2"/>
          <a:stretch>
            <a:fillRect/>
          </a:stretch>
        </p:blipFill>
        <p:spPr>
          <a:xfrm>
            <a:off x="7391400" y="736447"/>
            <a:ext cx="1524132" cy="603556"/>
          </a:xfrm>
          <a:prstGeom prst="rect">
            <a:avLst/>
          </a:prstGeom>
        </p:spPr>
      </p:pic>
    </p:spTree>
    <p:extLst>
      <p:ext uri="{BB962C8B-B14F-4D97-AF65-F5344CB8AC3E}">
        <p14:creationId xmlns:p14="http://schemas.microsoft.com/office/powerpoint/2010/main" val="112762437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0B8BD-A209-4C2E-B7E2-AEB92F3F2B33}"/>
              </a:ext>
            </a:extLst>
          </p:cNvPr>
          <p:cNvSpPr>
            <a:spLocks noGrp="1"/>
          </p:cNvSpPr>
          <p:nvPr>
            <p:ph type="title"/>
          </p:nvPr>
        </p:nvSpPr>
        <p:spPr/>
        <p:txBody>
          <a:bodyPr/>
          <a:lstStyle/>
          <a:p>
            <a:r>
              <a:rPr lang="en-US" dirty="0"/>
              <a:t>Tax Credits – </a:t>
            </a:r>
            <a:br>
              <a:rPr lang="en-US" dirty="0"/>
            </a:br>
            <a:r>
              <a:rPr lang="en-US" dirty="0"/>
              <a:t>Example #1</a:t>
            </a:r>
          </a:p>
        </p:txBody>
      </p:sp>
      <p:sp>
        <p:nvSpPr>
          <p:cNvPr id="3" name="Content Placeholder 2">
            <a:extLst>
              <a:ext uri="{FF2B5EF4-FFF2-40B4-BE49-F238E27FC236}">
                <a16:creationId xmlns:a16="http://schemas.microsoft.com/office/drawing/2014/main" id="{5D007706-E2F3-4966-A190-23C7727938A7}"/>
              </a:ext>
            </a:extLst>
          </p:cNvPr>
          <p:cNvSpPr>
            <a:spLocks noGrp="1"/>
          </p:cNvSpPr>
          <p:nvPr>
            <p:ph idx="1"/>
          </p:nvPr>
        </p:nvSpPr>
        <p:spPr/>
        <p:txBody>
          <a:bodyPr/>
          <a:lstStyle/>
          <a:p>
            <a:r>
              <a:rPr lang="en-US" dirty="0">
                <a:latin typeface="Lato"/>
              </a:rPr>
              <a:t>ER credit is $1,164.50:</a:t>
            </a:r>
          </a:p>
          <a:p>
            <a:pPr lvl="1"/>
            <a:r>
              <a:rPr lang="en-US" dirty="0">
                <a:latin typeface="Lato"/>
              </a:rPr>
              <a:t>$1,000 (qualified sick  and family leave wages), plus </a:t>
            </a:r>
          </a:p>
          <a:p>
            <a:pPr lvl="1"/>
            <a:r>
              <a:rPr lang="en-US" dirty="0">
                <a:latin typeface="Lato"/>
              </a:rPr>
              <a:t>$14.50 (ER’s share of Medicare tax), plus </a:t>
            </a:r>
          </a:p>
          <a:p>
            <a:pPr lvl="1"/>
            <a:r>
              <a:rPr lang="en-US" dirty="0">
                <a:latin typeface="Lato"/>
              </a:rPr>
              <a:t>$150 (qualified health plan expenses)</a:t>
            </a:r>
          </a:p>
          <a:p>
            <a:r>
              <a:rPr lang="en-US" dirty="0">
                <a:latin typeface="Lato"/>
              </a:rPr>
              <a:t>ER can apply the $1,164.50 credit immediately against $2,114.50 owed:</a:t>
            </a:r>
          </a:p>
          <a:p>
            <a:pPr lvl="1"/>
            <a:r>
              <a:rPr lang="en-US" dirty="0">
                <a:latin typeface="Lato"/>
              </a:rPr>
              <a:t>$100 withheld against the SS, Medicare and income tax withheld from EEs on paid EPST/EFML leave</a:t>
            </a:r>
          </a:p>
          <a:p>
            <a:pPr lvl="1"/>
            <a:r>
              <a:rPr lang="en-US" dirty="0">
                <a:latin typeface="Lato"/>
              </a:rPr>
              <a:t>$14.50 in ER Medicare taxes owed on EPST/EFML wages</a:t>
            </a:r>
          </a:p>
          <a:p>
            <a:pPr lvl="1"/>
            <a:r>
              <a:rPr lang="en-US" dirty="0">
                <a:latin typeface="Lato"/>
              </a:rPr>
              <a:t>$2,000 in Medicare, SS and income tax withholding and ER payroll taxes owed on wages paid to other employees</a:t>
            </a:r>
          </a:p>
          <a:p>
            <a:r>
              <a:rPr lang="en-US" dirty="0">
                <a:latin typeface="Lato"/>
              </a:rPr>
              <a:t>ER owes $950 in payroll taxes for that payroll</a:t>
            </a:r>
          </a:p>
        </p:txBody>
      </p:sp>
      <p:pic>
        <p:nvPicPr>
          <p:cNvPr id="4" name="Picture 3">
            <a:extLst>
              <a:ext uri="{FF2B5EF4-FFF2-40B4-BE49-F238E27FC236}">
                <a16:creationId xmlns:a16="http://schemas.microsoft.com/office/drawing/2014/main" id="{ACDD5429-10FA-42FA-B675-B86ACECFC70F}"/>
              </a:ext>
            </a:extLst>
          </p:cNvPr>
          <p:cNvPicPr>
            <a:picLocks noChangeAspect="1"/>
          </p:cNvPicPr>
          <p:nvPr/>
        </p:nvPicPr>
        <p:blipFill>
          <a:blip r:embed="rId2"/>
          <a:stretch>
            <a:fillRect/>
          </a:stretch>
        </p:blipFill>
        <p:spPr>
          <a:xfrm>
            <a:off x="7315200" y="736447"/>
            <a:ext cx="1524132" cy="603556"/>
          </a:xfrm>
          <a:prstGeom prst="rect">
            <a:avLst/>
          </a:prstGeom>
        </p:spPr>
      </p:pic>
    </p:spTree>
    <p:extLst>
      <p:ext uri="{BB962C8B-B14F-4D97-AF65-F5344CB8AC3E}">
        <p14:creationId xmlns:p14="http://schemas.microsoft.com/office/powerpoint/2010/main" val="223148175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0B8BD-A209-4C2E-B7E2-AEB92F3F2B33}"/>
              </a:ext>
            </a:extLst>
          </p:cNvPr>
          <p:cNvSpPr>
            <a:spLocks noGrp="1"/>
          </p:cNvSpPr>
          <p:nvPr>
            <p:ph type="title"/>
          </p:nvPr>
        </p:nvSpPr>
        <p:spPr/>
        <p:txBody>
          <a:bodyPr/>
          <a:lstStyle/>
          <a:p>
            <a:r>
              <a:rPr lang="en-US" dirty="0"/>
              <a:t>Tax Credits – </a:t>
            </a:r>
            <a:br>
              <a:rPr lang="en-US" dirty="0"/>
            </a:br>
            <a:r>
              <a:rPr lang="en-US" dirty="0"/>
              <a:t>Example #2</a:t>
            </a:r>
          </a:p>
        </p:txBody>
      </p:sp>
      <p:sp>
        <p:nvSpPr>
          <p:cNvPr id="3" name="Content Placeholder 2">
            <a:extLst>
              <a:ext uri="{FF2B5EF4-FFF2-40B4-BE49-F238E27FC236}">
                <a16:creationId xmlns:a16="http://schemas.microsoft.com/office/drawing/2014/main" id="{5D007706-E2F3-4966-A190-23C7727938A7}"/>
              </a:ext>
            </a:extLst>
          </p:cNvPr>
          <p:cNvSpPr>
            <a:spLocks noGrp="1"/>
          </p:cNvSpPr>
          <p:nvPr>
            <p:ph idx="1"/>
          </p:nvPr>
        </p:nvSpPr>
        <p:spPr/>
        <p:txBody>
          <a:bodyPr/>
          <a:lstStyle/>
          <a:p>
            <a:r>
              <a:rPr lang="en-US" dirty="0">
                <a:latin typeface="Lato"/>
              </a:rPr>
              <a:t>ER pays </a:t>
            </a:r>
            <a:r>
              <a:rPr lang="en-US" b="1" dirty="0">
                <a:latin typeface="Lato"/>
              </a:rPr>
              <a:t>$10,000 </a:t>
            </a:r>
            <a:r>
              <a:rPr lang="en-US" dirty="0">
                <a:latin typeface="Lato"/>
              </a:rPr>
              <a:t>in qualified sick and family leave wages in a given pay period</a:t>
            </a:r>
          </a:p>
          <a:p>
            <a:r>
              <a:rPr lang="en-US" dirty="0">
                <a:latin typeface="Lato"/>
              </a:rPr>
              <a:t>ER does not owe the employer’s share of social security tax on the $10,000, but it will owe $145 for the ER’s share of Medicare tax</a:t>
            </a:r>
          </a:p>
          <a:p>
            <a:r>
              <a:rPr lang="en-US" dirty="0">
                <a:latin typeface="Lato"/>
              </a:rPr>
              <a:t>ER will also withhold SS, Medicare and income tax from the paid sick and FMLA leave wages.  Assume those = $1,000</a:t>
            </a:r>
          </a:p>
          <a:p>
            <a:r>
              <a:rPr lang="en-US" dirty="0">
                <a:latin typeface="Lato"/>
              </a:rPr>
              <a:t>ER calculates that its qualified health plan expenses allocable to the qualified leave wages is another $1,500</a:t>
            </a:r>
          </a:p>
          <a:p>
            <a:r>
              <a:rPr lang="en-US" dirty="0">
                <a:latin typeface="Lato"/>
              </a:rPr>
              <a:t>ER pays another $10,000 in wages to employees not on leave, and withholds and pays a total of another $2,000 in Medicare, SS and income tax withholding on those wages  </a:t>
            </a:r>
          </a:p>
        </p:txBody>
      </p:sp>
      <p:pic>
        <p:nvPicPr>
          <p:cNvPr id="4" name="Picture 3">
            <a:extLst>
              <a:ext uri="{FF2B5EF4-FFF2-40B4-BE49-F238E27FC236}">
                <a16:creationId xmlns:a16="http://schemas.microsoft.com/office/drawing/2014/main" id="{ACDD5429-10FA-42FA-B675-B86ACECFC70F}"/>
              </a:ext>
            </a:extLst>
          </p:cNvPr>
          <p:cNvPicPr>
            <a:picLocks noChangeAspect="1"/>
          </p:cNvPicPr>
          <p:nvPr/>
        </p:nvPicPr>
        <p:blipFill>
          <a:blip r:embed="rId2"/>
          <a:stretch>
            <a:fillRect/>
          </a:stretch>
        </p:blipFill>
        <p:spPr>
          <a:xfrm>
            <a:off x="7315200" y="736447"/>
            <a:ext cx="1524132" cy="603556"/>
          </a:xfrm>
          <a:prstGeom prst="rect">
            <a:avLst/>
          </a:prstGeom>
        </p:spPr>
      </p:pic>
    </p:spTree>
    <p:extLst>
      <p:ext uri="{BB962C8B-B14F-4D97-AF65-F5344CB8AC3E}">
        <p14:creationId xmlns:p14="http://schemas.microsoft.com/office/powerpoint/2010/main" val="423835380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0B8BD-A209-4C2E-B7E2-AEB92F3F2B33}"/>
              </a:ext>
            </a:extLst>
          </p:cNvPr>
          <p:cNvSpPr>
            <a:spLocks noGrp="1"/>
          </p:cNvSpPr>
          <p:nvPr>
            <p:ph type="title"/>
          </p:nvPr>
        </p:nvSpPr>
        <p:spPr/>
        <p:txBody>
          <a:bodyPr/>
          <a:lstStyle/>
          <a:p>
            <a:r>
              <a:rPr lang="en-US" dirty="0"/>
              <a:t>Tax Credits – </a:t>
            </a:r>
            <a:br>
              <a:rPr lang="en-US" dirty="0"/>
            </a:br>
            <a:r>
              <a:rPr lang="en-US" dirty="0"/>
              <a:t>Example</a:t>
            </a:r>
          </a:p>
        </p:txBody>
      </p:sp>
      <p:sp>
        <p:nvSpPr>
          <p:cNvPr id="3" name="Content Placeholder 2">
            <a:extLst>
              <a:ext uri="{FF2B5EF4-FFF2-40B4-BE49-F238E27FC236}">
                <a16:creationId xmlns:a16="http://schemas.microsoft.com/office/drawing/2014/main" id="{5D007706-E2F3-4966-A190-23C7727938A7}"/>
              </a:ext>
            </a:extLst>
          </p:cNvPr>
          <p:cNvSpPr>
            <a:spLocks noGrp="1"/>
          </p:cNvSpPr>
          <p:nvPr>
            <p:ph idx="1"/>
          </p:nvPr>
        </p:nvSpPr>
        <p:spPr/>
        <p:txBody>
          <a:bodyPr/>
          <a:lstStyle/>
          <a:p>
            <a:r>
              <a:rPr lang="en-US" dirty="0">
                <a:latin typeface="Lato"/>
              </a:rPr>
              <a:t>ER credit is $11,645:</a:t>
            </a:r>
          </a:p>
          <a:p>
            <a:pPr lvl="1"/>
            <a:r>
              <a:rPr lang="en-US" dirty="0">
                <a:latin typeface="Lato"/>
              </a:rPr>
              <a:t>$10,000 (qualified sick  and family leave wages), plus </a:t>
            </a:r>
          </a:p>
          <a:p>
            <a:pPr lvl="1"/>
            <a:r>
              <a:rPr lang="en-US" dirty="0">
                <a:latin typeface="Lato"/>
              </a:rPr>
              <a:t>$145 (ER’s share of Medicare tax), plus </a:t>
            </a:r>
          </a:p>
          <a:p>
            <a:pPr lvl="1"/>
            <a:r>
              <a:rPr lang="en-US" dirty="0">
                <a:latin typeface="Lato"/>
              </a:rPr>
              <a:t>$1,500 (qualified health plan expenses)</a:t>
            </a:r>
          </a:p>
          <a:p>
            <a:r>
              <a:rPr lang="en-US" dirty="0">
                <a:latin typeface="Lato"/>
              </a:rPr>
              <a:t>ER can apply the credit against $3,145 immediately:</a:t>
            </a:r>
          </a:p>
          <a:p>
            <a:pPr lvl="1"/>
            <a:r>
              <a:rPr lang="en-US" dirty="0">
                <a:latin typeface="Lato"/>
              </a:rPr>
              <a:t>$1,000 withheld against the SS, Medicare and income tax withheld from EEs on paid EPST/EFML leave</a:t>
            </a:r>
          </a:p>
          <a:p>
            <a:pPr lvl="1"/>
            <a:r>
              <a:rPr lang="en-US" dirty="0">
                <a:latin typeface="Lato"/>
              </a:rPr>
              <a:t>$145 in ER Medicare taxes owed on EPST/EFML wages</a:t>
            </a:r>
          </a:p>
          <a:p>
            <a:pPr lvl="1"/>
            <a:r>
              <a:rPr lang="en-US" dirty="0">
                <a:latin typeface="Lato"/>
              </a:rPr>
              <a:t>$2,000 in Medicare, SS and income tax withholding and ER payroll taxes owed on wages paid to other employees</a:t>
            </a:r>
          </a:p>
          <a:p>
            <a:r>
              <a:rPr lang="en-US" dirty="0">
                <a:latin typeface="Lato"/>
              </a:rPr>
              <a:t>Owes no tax payment with its payroll</a:t>
            </a:r>
          </a:p>
          <a:p>
            <a:r>
              <a:rPr lang="en-US" dirty="0">
                <a:latin typeface="Lato"/>
              </a:rPr>
              <a:t>Claims a refund for the $8,500 balance</a:t>
            </a:r>
          </a:p>
        </p:txBody>
      </p:sp>
      <p:pic>
        <p:nvPicPr>
          <p:cNvPr id="4" name="Picture 3">
            <a:extLst>
              <a:ext uri="{FF2B5EF4-FFF2-40B4-BE49-F238E27FC236}">
                <a16:creationId xmlns:a16="http://schemas.microsoft.com/office/drawing/2014/main" id="{ACDD5429-10FA-42FA-B675-B86ACECFC70F}"/>
              </a:ext>
            </a:extLst>
          </p:cNvPr>
          <p:cNvPicPr>
            <a:picLocks noChangeAspect="1"/>
          </p:cNvPicPr>
          <p:nvPr/>
        </p:nvPicPr>
        <p:blipFill>
          <a:blip r:embed="rId2"/>
          <a:stretch>
            <a:fillRect/>
          </a:stretch>
        </p:blipFill>
        <p:spPr>
          <a:xfrm>
            <a:off x="7315200" y="736447"/>
            <a:ext cx="1524132" cy="603556"/>
          </a:xfrm>
          <a:prstGeom prst="rect">
            <a:avLst/>
          </a:prstGeom>
        </p:spPr>
      </p:pic>
    </p:spTree>
    <p:extLst>
      <p:ext uri="{BB962C8B-B14F-4D97-AF65-F5344CB8AC3E}">
        <p14:creationId xmlns:p14="http://schemas.microsoft.com/office/powerpoint/2010/main" val="427842100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F4E46-DB6A-436B-9CD4-4BB68ABEEF45}"/>
              </a:ext>
            </a:extLst>
          </p:cNvPr>
          <p:cNvSpPr>
            <a:spLocks noGrp="1"/>
          </p:cNvSpPr>
          <p:nvPr>
            <p:ph type="title"/>
          </p:nvPr>
        </p:nvSpPr>
        <p:spPr/>
        <p:txBody>
          <a:bodyPr/>
          <a:lstStyle/>
          <a:p>
            <a:r>
              <a:rPr lang="en-US" dirty="0"/>
              <a:t>Miscellaneous</a:t>
            </a:r>
          </a:p>
        </p:txBody>
      </p:sp>
      <p:sp>
        <p:nvSpPr>
          <p:cNvPr id="3" name="Content Placeholder 2">
            <a:extLst>
              <a:ext uri="{FF2B5EF4-FFF2-40B4-BE49-F238E27FC236}">
                <a16:creationId xmlns:a16="http://schemas.microsoft.com/office/drawing/2014/main" id="{BEAC6CF2-32FA-4CDD-B9A6-D5E4B3FEBC19}"/>
              </a:ext>
            </a:extLst>
          </p:cNvPr>
          <p:cNvSpPr>
            <a:spLocks noGrp="1"/>
          </p:cNvSpPr>
          <p:nvPr>
            <p:ph idx="1"/>
          </p:nvPr>
        </p:nvSpPr>
        <p:spPr/>
        <p:txBody>
          <a:bodyPr/>
          <a:lstStyle/>
          <a:p>
            <a:pPr marL="0" indent="0">
              <a:buNone/>
            </a:pPr>
            <a:r>
              <a:rPr lang="en-US" b="1" dirty="0"/>
              <a:t>Can an ER receive both these leave credits, and the Employee Retention Credit under the CARES Act?</a:t>
            </a:r>
          </a:p>
          <a:p>
            <a:r>
              <a:rPr lang="en-US" dirty="0"/>
              <a:t>Yes, if the ER also meets the requirements for the employee retention credit, it may receive both credits, but not for the same wage payments.</a:t>
            </a:r>
          </a:p>
          <a:p>
            <a:r>
              <a:rPr lang="en-US" dirty="0"/>
              <a:t>Section 2301 of the CARES Act allows certain employers subject to a full or partial closure order due to COVID-19 or experiencing a significant decline in gross receipts a tax credit for retaining their employees.  This employee retention credit is equal to 50% of qualified wages (including allocable qualified health plan expenses) paid to employees after March 12, 2020, and before January 1, 2021, up to $10,000 in qualified wages for each employee for all calendar quarters</a:t>
            </a:r>
          </a:p>
        </p:txBody>
      </p:sp>
      <p:pic>
        <p:nvPicPr>
          <p:cNvPr id="4" name="Picture 3">
            <a:extLst>
              <a:ext uri="{FF2B5EF4-FFF2-40B4-BE49-F238E27FC236}">
                <a16:creationId xmlns:a16="http://schemas.microsoft.com/office/drawing/2014/main" id="{9A4A75F0-F051-4414-A4F2-CD483399D6F5}"/>
              </a:ext>
            </a:extLst>
          </p:cNvPr>
          <p:cNvPicPr>
            <a:picLocks noChangeAspect="1"/>
          </p:cNvPicPr>
          <p:nvPr/>
        </p:nvPicPr>
        <p:blipFill>
          <a:blip r:embed="rId2"/>
          <a:stretch>
            <a:fillRect/>
          </a:stretch>
        </p:blipFill>
        <p:spPr>
          <a:xfrm>
            <a:off x="7315200" y="639762"/>
            <a:ext cx="1524132" cy="603556"/>
          </a:xfrm>
          <a:prstGeom prst="rect">
            <a:avLst/>
          </a:prstGeom>
        </p:spPr>
      </p:pic>
    </p:spTree>
    <p:extLst>
      <p:ext uri="{BB962C8B-B14F-4D97-AF65-F5344CB8AC3E}">
        <p14:creationId xmlns:p14="http://schemas.microsoft.com/office/powerpoint/2010/main" val="30037239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F4E46-DB6A-436B-9CD4-4BB68ABEEF45}"/>
              </a:ext>
            </a:extLst>
          </p:cNvPr>
          <p:cNvSpPr>
            <a:spLocks noGrp="1"/>
          </p:cNvSpPr>
          <p:nvPr>
            <p:ph type="title"/>
          </p:nvPr>
        </p:nvSpPr>
        <p:spPr/>
        <p:txBody>
          <a:bodyPr/>
          <a:lstStyle/>
          <a:p>
            <a:r>
              <a:rPr lang="en-US" dirty="0"/>
              <a:t>Miscellaneous</a:t>
            </a:r>
          </a:p>
        </p:txBody>
      </p:sp>
      <p:sp>
        <p:nvSpPr>
          <p:cNvPr id="3" name="Content Placeholder 2">
            <a:extLst>
              <a:ext uri="{FF2B5EF4-FFF2-40B4-BE49-F238E27FC236}">
                <a16:creationId xmlns:a16="http://schemas.microsoft.com/office/drawing/2014/main" id="{BEAC6CF2-32FA-4CDD-B9A6-D5E4B3FEBC19}"/>
              </a:ext>
            </a:extLst>
          </p:cNvPr>
          <p:cNvSpPr>
            <a:spLocks noGrp="1"/>
          </p:cNvSpPr>
          <p:nvPr>
            <p:ph idx="1"/>
          </p:nvPr>
        </p:nvSpPr>
        <p:spPr/>
        <p:txBody>
          <a:bodyPr/>
          <a:lstStyle/>
          <a:p>
            <a:pPr marL="0" indent="0">
              <a:buNone/>
            </a:pPr>
            <a:r>
              <a:rPr lang="en-US" b="1" dirty="0"/>
              <a:t>Can an ER receive both these leave credits, and a Payroll Protection Program Loan under the CARES Act?</a:t>
            </a:r>
          </a:p>
          <a:p>
            <a:r>
              <a:rPr lang="en-US" dirty="0"/>
              <a:t>Yes.  However, if an ER receives tax credits for qualified leave wages, those wages are not eligible as “payroll costs” for purposes of receiving loan forgiveness under section 1106 of the CARES Act.</a:t>
            </a:r>
          </a:p>
        </p:txBody>
      </p:sp>
      <p:pic>
        <p:nvPicPr>
          <p:cNvPr id="4" name="Picture 3">
            <a:extLst>
              <a:ext uri="{FF2B5EF4-FFF2-40B4-BE49-F238E27FC236}">
                <a16:creationId xmlns:a16="http://schemas.microsoft.com/office/drawing/2014/main" id="{110BF9FD-F182-4812-8B04-EC4F21515901}"/>
              </a:ext>
            </a:extLst>
          </p:cNvPr>
          <p:cNvPicPr>
            <a:picLocks noChangeAspect="1"/>
          </p:cNvPicPr>
          <p:nvPr/>
        </p:nvPicPr>
        <p:blipFill>
          <a:blip r:embed="rId2"/>
          <a:stretch>
            <a:fillRect/>
          </a:stretch>
        </p:blipFill>
        <p:spPr>
          <a:xfrm>
            <a:off x="7315200" y="639762"/>
            <a:ext cx="1524132" cy="603556"/>
          </a:xfrm>
          <a:prstGeom prst="rect">
            <a:avLst/>
          </a:prstGeom>
        </p:spPr>
      </p:pic>
    </p:spTree>
    <p:extLst>
      <p:ext uri="{BB962C8B-B14F-4D97-AF65-F5344CB8AC3E}">
        <p14:creationId xmlns:p14="http://schemas.microsoft.com/office/powerpoint/2010/main" val="23328366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3321E-7272-4152-A8A9-3C1AC046843B}"/>
              </a:ext>
            </a:extLst>
          </p:cNvPr>
          <p:cNvSpPr>
            <a:spLocks noGrp="1"/>
          </p:cNvSpPr>
          <p:nvPr>
            <p:ph type="title"/>
          </p:nvPr>
        </p:nvSpPr>
        <p:spPr/>
        <p:txBody>
          <a:bodyPr/>
          <a:lstStyle/>
          <a:p>
            <a:pPr eaLnBrk="1" fontAlgn="auto" hangingPunct="1">
              <a:spcAft>
                <a:spcPts val="0"/>
              </a:spcAft>
              <a:defRPr/>
            </a:pPr>
            <a:r>
              <a:rPr lang="en-US" dirty="0"/>
              <a:t>QUESTIONS</a:t>
            </a:r>
          </a:p>
        </p:txBody>
      </p:sp>
      <p:pic>
        <p:nvPicPr>
          <p:cNvPr id="4" name="Content Placeholder 3">
            <a:extLst>
              <a:ext uri="{FF2B5EF4-FFF2-40B4-BE49-F238E27FC236}">
                <a16:creationId xmlns:a16="http://schemas.microsoft.com/office/drawing/2014/main" id="{9E531DC5-0938-4DF7-894B-81835DE1ED8B}"/>
              </a:ext>
            </a:extLst>
          </p:cNvPr>
          <p:cNvPicPr>
            <a:picLocks noGrp="1" noChangeAspect="1"/>
          </p:cNvPicPr>
          <p:nvPr>
            <p:ph idx="1"/>
          </p:nvPr>
        </p:nvPicPr>
        <p:blipFill>
          <a:blip r:embed="rId3"/>
          <a:stretch>
            <a:fillRect/>
          </a:stretch>
        </p:blipFill>
        <p:spPr>
          <a:xfrm>
            <a:off x="3124200" y="3124200"/>
            <a:ext cx="3133616" cy="1694835"/>
          </a:xfrm>
          <a:prstGeom prst="rect">
            <a:avLst/>
          </a:prstGeom>
        </p:spPr>
      </p:pic>
      <p:pic>
        <p:nvPicPr>
          <p:cNvPr id="3" name="Picture 2">
            <a:extLst>
              <a:ext uri="{FF2B5EF4-FFF2-40B4-BE49-F238E27FC236}">
                <a16:creationId xmlns:a16="http://schemas.microsoft.com/office/drawing/2014/main" id="{72E4960A-81DA-4732-B547-52354D50E999}"/>
              </a:ext>
            </a:extLst>
          </p:cNvPr>
          <p:cNvPicPr>
            <a:picLocks noChangeAspect="1"/>
          </p:cNvPicPr>
          <p:nvPr/>
        </p:nvPicPr>
        <p:blipFill>
          <a:blip r:embed="rId4"/>
          <a:stretch>
            <a:fillRect/>
          </a:stretch>
        </p:blipFill>
        <p:spPr>
          <a:xfrm>
            <a:off x="7162800" y="736447"/>
            <a:ext cx="1524132" cy="603556"/>
          </a:xfrm>
          <a:prstGeom prst="rect">
            <a:avLst/>
          </a:prstGeom>
        </p:spPr>
      </p:pic>
    </p:spTree>
    <p:extLst>
      <p:ext uri="{BB962C8B-B14F-4D97-AF65-F5344CB8AC3E}">
        <p14:creationId xmlns:p14="http://schemas.microsoft.com/office/powerpoint/2010/main" val="40494061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DF225-6F5E-4913-AF11-DAA9365B1D96}"/>
              </a:ext>
            </a:extLst>
          </p:cNvPr>
          <p:cNvSpPr>
            <a:spLocks noGrp="1"/>
          </p:cNvSpPr>
          <p:nvPr>
            <p:ph type="title"/>
          </p:nvPr>
        </p:nvSpPr>
        <p:spPr/>
        <p:txBody>
          <a:bodyPr/>
          <a:lstStyle/>
          <a:p>
            <a:r>
              <a:rPr lang="en-US" dirty="0"/>
              <a:t>Reasons for Leave – EPST </a:t>
            </a:r>
            <a:r>
              <a:rPr lang="en-US" dirty="0" err="1"/>
              <a:t>cont</a:t>
            </a:r>
            <a:r>
              <a:rPr lang="en-US" dirty="0"/>
              <a:t>…</a:t>
            </a:r>
          </a:p>
        </p:txBody>
      </p:sp>
      <p:sp>
        <p:nvSpPr>
          <p:cNvPr id="3" name="Content Placeholder 2">
            <a:extLst>
              <a:ext uri="{FF2B5EF4-FFF2-40B4-BE49-F238E27FC236}">
                <a16:creationId xmlns:a16="http://schemas.microsoft.com/office/drawing/2014/main" id="{C4EC814F-1F52-4120-A3CF-E17728FC423B}"/>
              </a:ext>
            </a:extLst>
          </p:cNvPr>
          <p:cNvSpPr>
            <a:spLocks noGrp="1"/>
          </p:cNvSpPr>
          <p:nvPr>
            <p:ph idx="1"/>
          </p:nvPr>
        </p:nvSpPr>
        <p:spPr/>
        <p:txBody>
          <a:bodyPr/>
          <a:lstStyle/>
          <a:p>
            <a:pPr>
              <a:buFont typeface="Arial" panose="020B0604020202020204" pitchFamily="34" charset="0"/>
              <a:buChar char="•"/>
            </a:pPr>
            <a:r>
              <a:rPr lang="en-US" dirty="0">
                <a:latin typeface="Lato"/>
              </a:rPr>
              <a:t>(4) The employee is caring for an individual who is subject to a quarantine or isolation order or who has been advised to self quarantine</a:t>
            </a:r>
          </a:p>
          <a:p>
            <a:pPr>
              <a:buFont typeface="Arial" panose="020B0604020202020204" pitchFamily="34" charset="0"/>
              <a:buChar char="•"/>
            </a:pPr>
            <a:r>
              <a:rPr lang="en-US" dirty="0">
                <a:latin typeface="Lato"/>
              </a:rPr>
              <a:t>(5) The employee is caring for a son or daughter if the school or place of care of the son or daughter has been closed, or the childcare provider of such son or daughter is unavailable, due to COVID-19 precautions</a:t>
            </a:r>
          </a:p>
        </p:txBody>
      </p:sp>
      <p:pic>
        <p:nvPicPr>
          <p:cNvPr id="4" name="Picture 3">
            <a:extLst>
              <a:ext uri="{FF2B5EF4-FFF2-40B4-BE49-F238E27FC236}">
                <a16:creationId xmlns:a16="http://schemas.microsoft.com/office/drawing/2014/main" id="{0B34848E-FD18-4677-AA4A-2A23EBDC8481}"/>
              </a:ext>
            </a:extLst>
          </p:cNvPr>
          <p:cNvPicPr>
            <a:picLocks noChangeAspect="1"/>
          </p:cNvPicPr>
          <p:nvPr/>
        </p:nvPicPr>
        <p:blipFill>
          <a:blip r:embed="rId2"/>
          <a:stretch>
            <a:fillRect/>
          </a:stretch>
        </p:blipFill>
        <p:spPr>
          <a:xfrm>
            <a:off x="7467600" y="736447"/>
            <a:ext cx="1524132" cy="603556"/>
          </a:xfrm>
          <a:prstGeom prst="rect">
            <a:avLst/>
          </a:prstGeom>
        </p:spPr>
      </p:pic>
    </p:spTree>
    <p:extLst>
      <p:ext uri="{BB962C8B-B14F-4D97-AF65-F5344CB8AC3E}">
        <p14:creationId xmlns:p14="http://schemas.microsoft.com/office/powerpoint/2010/main" val="80885113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DF225-6F5E-4913-AF11-DAA9365B1D96}"/>
              </a:ext>
            </a:extLst>
          </p:cNvPr>
          <p:cNvSpPr>
            <a:spLocks noGrp="1"/>
          </p:cNvSpPr>
          <p:nvPr>
            <p:ph type="title"/>
          </p:nvPr>
        </p:nvSpPr>
        <p:spPr/>
        <p:txBody>
          <a:bodyPr/>
          <a:lstStyle/>
          <a:p>
            <a:r>
              <a:rPr lang="en-US" dirty="0"/>
              <a:t>Reasons for Leave – </a:t>
            </a:r>
            <a:br>
              <a:rPr lang="en-US" dirty="0"/>
            </a:br>
            <a:r>
              <a:rPr lang="en-US" dirty="0"/>
              <a:t>EFMLEA</a:t>
            </a:r>
          </a:p>
        </p:txBody>
      </p:sp>
      <p:sp>
        <p:nvSpPr>
          <p:cNvPr id="3" name="Content Placeholder 2">
            <a:extLst>
              <a:ext uri="{FF2B5EF4-FFF2-40B4-BE49-F238E27FC236}">
                <a16:creationId xmlns:a16="http://schemas.microsoft.com/office/drawing/2014/main" id="{C4EC814F-1F52-4120-A3CF-E17728FC423B}"/>
              </a:ext>
            </a:extLst>
          </p:cNvPr>
          <p:cNvSpPr>
            <a:spLocks noGrp="1"/>
          </p:cNvSpPr>
          <p:nvPr>
            <p:ph idx="1"/>
          </p:nvPr>
        </p:nvSpPr>
        <p:spPr/>
        <p:txBody>
          <a:bodyPr/>
          <a:lstStyle/>
          <a:p>
            <a:pPr marL="0" indent="0">
              <a:buNone/>
            </a:pPr>
            <a:r>
              <a:rPr lang="en-US" b="1" dirty="0">
                <a:latin typeface="Lato"/>
              </a:rPr>
              <a:t>Emergency FMLEA Leave </a:t>
            </a:r>
            <a:r>
              <a:rPr lang="en-US" dirty="0">
                <a:latin typeface="Lato"/>
              </a:rPr>
              <a:t>can only be taken because the employee is unable to work (or telework) due to a need for leave to care for the son or daughter under 18 years of age of the employee if the school or place of care of the son or daughter has been closed, or the childcare provider of such son or daughter is unavailable, due to COVID-19 precautions</a:t>
            </a:r>
          </a:p>
          <a:p>
            <a:pPr marL="0" indent="0">
              <a:buNone/>
            </a:pPr>
            <a:r>
              <a:rPr lang="en-US" dirty="0">
                <a:latin typeface="Lato"/>
              </a:rPr>
              <a:t>New requirement in IRS Q&amp;As: Only available to care for child over the age of 14 during daylight hours if “special circumstances exist requiring the employee to provide care”</a:t>
            </a:r>
          </a:p>
        </p:txBody>
      </p:sp>
      <p:pic>
        <p:nvPicPr>
          <p:cNvPr id="4" name="Picture 3">
            <a:extLst>
              <a:ext uri="{FF2B5EF4-FFF2-40B4-BE49-F238E27FC236}">
                <a16:creationId xmlns:a16="http://schemas.microsoft.com/office/drawing/2014/main" id="{66132170-61EE-4856-A727-1703296B0BDB}"/>
              </a:ext>
            </a:extLst>
          </p:cNvPr>
          <p:cNvPicPr>
            <a:picLocks noChangeAspect="1"/>
          </p:cNvPicPr>
          <p:nvPr/>
        </p:nvPicPr>
        <p:blipFill>
          <a:blip r:embed="rId2"/>
          <a:stretch>
            <a:fillRect/>
          </a:stretch>
        </p:blipFill>
        <p:spPr>
          <a:xfrm>
            <a:off x="7467600" y="736447"/>
            <a:ext cx="1524132" cy="603556"/>
          </a:xfrm>
          <a:prstGeom prst="rect">
            <a:avLst/>
          </a:prstGeom>
        </p:spPr>
      </p:pic>
    </p:spTree>
    <p:extLst>
      <p:ext uri="{BB962C8B-B14F-4D97-AF65-F5344CB8AC3E}">
        <p14:creationId xmlns:p14="http://schemas.microsoft.com/office/powerpoint/2010/main" val="287098624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99295-D22B-4E90-B844-A7EF1B2C1265}"/>
              </a:ext>
            </a:extLst>
          </p:cNvPr>
          <p:cNvSpPr>
            <a:spLocks noGrp="1"/>
          </p:cNvSpPr>
          <p:nvPr>
            <p:ph type="title"/>
          </p:nvPr>
        </p:nvSpPr>
        <p:spPr/>
        <p:txBody>
          <a:bodyPr/>
          <a:lstStyle/>
          <a:p>
            <a:r>
              <a:rPr lang="en-US" dirty="0"/>
              <a:t>How Much Leave - EPST?</a:t>
            </a:r>
          </a:p>
        </p:txBody>
      </p:sp>
      <p:sp>
        <p:nvSpPr>
          <p:cNvPr id="3" name="Content Placeholder 2">
            <a:extLst>
              <a:ext uri="{FF2B5EF4-FFF2-40B4-BE49-F238E27FC236}">
                <a16:creationId xmlns:a16="http://schemas.microsoft.com/office/drawing/2014/main" id="{D6B69BB3-3FD7-49AE-878B-DF126AFCBD14}"/>
              </a:ext>
            </a:extLst>
          </p:cNvPr>
          <p:cNvSpPr>
            <a:spLocks noGrp="1"/>
          </p:cNvSpPr>
          <p:nvPr>
            <p:ph idx="1"/>
          </p:nvPr>
        </p:nvSpPr>
        <p:spPr/>
        <p:txBody>
          <a:bodyPr/>
          <a:lstStyle/>
          <a:p>
            <a:pPr marL="0" indent="0">
              <a:buNone/>
            </a:pPr>
            <a:r>
              <a:rPr lang="en-US" b="1" dirty="0">
                <a:latin typeface="Lato"/>
              </a:rPr>
              <a:t>Emergency Paid Sick Time:</a:t>
            </a:r>
            <a:endParaRPr lang="en-US" dirty="0">
              <a:latin typeface="Lato"/>
            </a:endParaRPr>
          </a:p>
          <a:p>
            <a:pPr>
              <a:buFont typeface="Arial" panose="020B0604020202020204" pitchFamily="34" charset="0"/>
              <a:buChar char="•"/>
            </a:pPr>
            <a:r>
              <a:rPr lang="en-US" dirty="0">
                <a:latin typeface="Lato"/>
              </a:rPr>
              <a:t>Full-time employees are entitled to 80 hours of paid sick time</a:t>
            </a:r>
          </a:p>
          <a:p>
            <a:pPr>
              <a:buFont typeface="Arial" panose="020B0604020202020204" pitchFamily="34" charset="0"/>
              <a:buChar char="•"/>
            </a:pPr>
            <a:r>
              <a:rPr lang="en-US" dirty="0">
                <a:latin typeface="Lato"/>
              </a:rPr>
              <a:t>Part-time employees pro-rated</a:t>
            </a:r>
          </a:p>
        </p:txBody>
      </p:sp>
      <p:pic>
        <p:nvPicPr>
          <p:cNvPr id="4" name="Picture 3">
            <a:extLst>
              <a:ext uri="{FF2B5EF4-FFF2-40B4-BE49-F238E27FC236}">
                <a16:creationId xmlns:a16="http://schemas.microsoft.com/office/drawing/2014/main" id="{EC219274-6B64-4EA8-9888-A71171324CBF}"/>
              </a:ext>
            </a:extLst>
          </p:cNvPr>
          <p:cNvPicPr>
            <a:picLocks noChangeAspect="1"/>
          </p:cNvPicPr>
          <p:nvPr/>
        </p:nvPicPr>
        <p:blipFill>
          <a:blip r:embed="rId2"/>
          <a:stretch>
            <a:fillRect/>
          </a:stretch>
        </p:blipFill>
        <p:spPr>
          <a:xfrm>
            <a:off x="7315200" y="736447"/>
            <a:ext cx="1524132" cy="603556"/>
          </a:xfrm>
          <a:prstGeom prst="rect">
            <a:avLst/>
          </a:prstGeom>
        </p:spPr>
      </p:pic>
    </p:spTree>
    <p:extLst>
      <p:ext uri="{BB962C8B-B14F-4D97-AF65-F5344CB8AC3E}">
        <p14:creationId xmlns:p14="http://schemas.microsoft.com/office/powerpoint/2010/main" val="292343869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47ED6-95E0-4360-8B66-9395A144EBB3}"/>
              </a:ext>
            </a:extLst>
          </p:cNvPr>
          <p:cNvSpPr>
            <a:spLocks noGrp="1"/>
          </p:cNvSpPr>
          <p:nvPr>
            <p:ph type="title"/>
          </p:nvPr>
        </p:nvSpPr>
        <p:spPr/>
        <p:txBody>
          <a:bodyPr/>
          <a:lstStyle/>
          <a:p>
            <a:r>
              <a:rPr lang="en-US" dirty="0"/>
              <a:t>How much Leave – </a:t>
            </a:r>
            <a:br>
              <a:rPr lang="en-US" dirty="0"/>
            </a:br>
            <a:r>
              <a:rPr lang="en-US" dirty="0"/>
              <a:t>EFMLEA?</a:t>
            </a:r>
          </a:p>
        </p:txBody>
      </p:sp>
      <p:sp>
        <p:nvSpPr>
          <p:cNvPr id="3" name="Content Placeholder 2">
            <a:extLst>
              <a:ext uri="{FF2B5EF4-FFF2-40B4-BE49-F238E27FC236}">
                <a16:creationId xmlns:a16="http://schemas.microsoft.com/office/drawing/2014/main" id="{61623FAE-0BC3-42B2-8263-5F5E8654531F}"/>
              </a:ext>
            </a:extLst>
          </p:cNvPr>
          <p:cNvSpPr>
            <a:spLocks noGrp="1"/>
          </p:cNvSpPr>
          <p:nvPr>
            <p:ph idx="1"/>
          </p:nvPr>
        </p:nvSpPr>
        <p:spPr/>
        <p:txBody>
          <a:bodyPr/>
          <a:lstStyle/>
          <a:p>
            <a:pPr marL="0" indent="0">
              <a:buNone/>
            </a:pPr>
            <a:r>
              <a:rPr lang="en-US" b="1" dirty="0">
                <a:latin typeface="Lato"/>
              </a:rPr>
              <a:t>Emergency Paid FMLEA Leave:</a:t>
            </a:r>
            <a:endParaRPr lang="en-US" dirty="0">
              <a:latin typeface="Lato"/>
            </a:endParaRPr>
          </a:p>
          <a:p>
            <a:pPr>
              <a:buFont typeface="Arial" panose="020B0604020202020204" pitchFamily="34" charset="0"/>
              <a:buChar char="•"/>
            </a:pPr>
            <a:r>
              <a:rPr lang="en-US" dirty="0">
                <a:latin typeface="Lato"/>
              </a:rPr>
              <a:t>10 weeks after the first 2 weeks of EPST. </a:t>
            </a:r>
          </a:p>
          <a:p>
            <a:pPr>
              <a:buFont typeface="Arial" panose="020B0604020202020204" pitchFamily="34" charset="0"/>
              <a:buChar char="•"/>
            </a:pPr>
            <a:r>
              <a:rPr lang="en-US" dirty="0">
                <a:latin typeface="Lato"/>
              </a:rPr>
              <a:t>Counts against FMLA leave entitlement (and not available if already exhausted FMLA)</a:t>
            </a:r>
          </a:p>
          <a:p>
            <a:pPr>
              <a:buFont typeface="Arial" panose="020B0604020202020204" pitchFamily="34" charset="0"/>
              <a:buChar char="•"/>
            </a:pPr>
            <a:r>
              <a:rPr lang="en-US" dirty="0">
                <a:latin typeface="Lato"/>
              </a:rPr>
              <a:t>If an employee is teleworking, EPST can be taken intermittently </a:t>
            </a:r>
          </a:p>
          <a:p>
            <a:pPr>
              <a:buFont typeface="Arial" panose="020B0604020202020204" pitchFamily="34" charset="0"/>
              <a:buChar char="•"/>
            </a:pPr>
            <a:r>
              <a:rPr lang="en-US" dirty="0">
                <a:latin typeface="Lato"/>
              </a:rPr>
              <a:t>If an employee is not teleworking, EPST for reasons other than caring for a child whose school or child care provider is closed or unavailable must be taken in full-day increments</a:t>
            </a:r>
          </a:p>
          <a:p>
            <a:pPr>
              <a:buFont typeface="Arial" panose="020B0604020202020204" pitchFamily="34" charset="0"/>
              <a:buChar char="•"/>
            </a:pPr>
            <a:r>
              <a:rPr lang="en-US" dirty="0">
                <a:latin typeface="Lato"/>
              </a:rPr>
              <a:t>EFMLEA leave can be taken intermittently</a:t>
            </a:r>
          </a:p>
        </p:txBody>
      </p:sp>
      <p:pic>
        <p:nvPicPr>
          <p:cNvPr id="4" name="Picture 3">
            <a:extLst>
              <a:ext uri="{FF2B5EF4-FFF2-40B4-BE49-F238E27FC236}">
                <a16:creationId xmlns:a16="http://schemas.microsoft.com/office/drawing/2014/main" id="{70A3784C-0857-4719-BDBE-6C4D1A95F926}"/>
              </a:ext>
            </a:extLst>
          </p:cNvPr>
          <p:cNvPicPr>
            <a:picLocks noChangeAspect="1"/>
          </p:cNvPicPr>
          <p:nvPr/>
        </p:nvPicPr>
        <p:blipFill>
          <a:blip r:embed="rId2"/>
          <a:stretch>
            <a:fillRect/>
          </a:stretch>
        </p:blipFill>
        <p:spPr>
          <a:xfrm>
            <a:off x="7391400" y="736447"/>
            <a:ext cx="1524132" cy="603556"/>
          </a:xfrm>
          <a:prstGeom prst="rect">
            <a:avLst/>
          </a:prstGeom>
        </p:spPr>
      </p:pic>
    </p:spTree>
    <p:extLst>
      <p:ext uri="{BB962C8B-B14F-4D97-AF65-F5344CB8AC3E}">
        <p14:creationId xmlns:p14="http://schemas.microsoft.com/office/powerpoint/2010/main" val="36052283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8450C-418A-41B8-BDB7-AA84B982EEB8}"/>
              </a:ext>
            </a:extLst>
          </p:cNvPr>
          <p:cNvSpPr>
            <a:spLocks noGrp="1"/>
          </p:cNvSpPr>
          <p:nvPr>
            <p:ph type="title"/>
          </p:nvPr>
        </p:nvSpPr>
        <p:spPr/>
        <p:txBody>
          <a:bodyPr/>
          <a:lstStyle/>
          <a:p>
            <a:r>
              <a:rPr lang="en-US" dirty="0"/>
              <a:t>How is EPST &amp; EFMLEA </a:t>
            </a:r>
            <a:br>
              <a:rPr lang="en-US" dirty="0"/>
            </a:br>
            <a:r>
              <a:rPr lang="en-US" dirty="0"/>
              <a:t>paid leave compensated?</a:t>
            </a:r>
          </a:p>
        </p:txBody>
      </p:sp>
      <p:sp>
        <p:nvSpPr>
          <p:cNvPr id="3" name="Content Placeholder 2">
            <a:extLst>
              <a:ext uri="{FF2B5EF4-FFF2-40B4-BE49-F238E27FC236}">
                <a16:creationId xmlns:a16="http://schemas.microsoft.com/office/drawing/2014/main" id="{B0F014BF-DFF6-4A01-9BF2-388023A39193}"/>
              </a:ext>
            </a:extLst>
          </p:cNvPr>
          <p:cNvSpPr>
            <a:spLocks noGrp="1"/>
          </p:cNvSpPr>
          <p:nvPr>
            <p:ph idx="1"/>
          </p:nvPr>
        </p:nvSpPr>
        <p:spPr/>
        <p:txBody>
          <a:bodyPr/>
          <a:lstStyle/>
          <a:p>
            <a:pPr marL="0" indent="0">
              <a:buNone/>
            </a:pPr>
            <a:r>
              <a:rPr lang="en-US" dirty="0">
                <a:latin typeface="Lato"/>
              </a:rPr>
              <a:t>Both EPST and EFMLEA - based on the employee’s </a:t>
            </a:r>
          </a:p>
          <a:p>
            <a:r>
              <a:rPr lang="en-US" b="1" dirty="0">
                <a:latin typeface="Lato"/>
              </a:rPr>
              <a:t>regular rate of pay under the FLSA (either 100% or 2/3) </a:t>
            </a:r>
            <a:r>
              <a:rPr lang="en-US" dirty="0">
                <a:latin typeface="Lato"/>
              </a:rPr>
              <a:t>multiplied by </a:t>
            </a:r>
          </a:p>
          <a:p>
            <a:r>
              <a:rPr lang="en-US" dirty="0">
                <a:latin typeface="Lato"/>
              </a:rPr>
              <a:t>the </a:t>
            </a:r>
            <a:r>
              <a:rPr lang="en-US" b="1" dirty="0">
                <a:latin typeface="Lato"/>
              </a:rPr>
              <a:t>number of hours the employee would otherwise be normally scheduled to work but for the EPST or EFMLEA</a:t>
            </a:r>
          </a:p>
        </p:txBody>
      </p:sp>
      <p:pic>
        <p:nvPicPr>
          <p:cNvPr id="4" name="Picture 3">
            <a:extLst>
              <a:ext uri="{FF2B5EF4-FFF2-40B4-BE49-F238E27FC236}">
                <a16:creationId xmlns:a16="http://schemas.microsoft.com/office/drawing/2014/main" id="{1AAF12B7-AC50-4AFC-BA64-58D76CE67F94}"/>
              </a:ext>
            </a:extLst>
          </p:cNvPr>
          <p:cNvPicPr>
            <a:picLocks noChangeAspect="1"/>
          </p:cNvPicPr>
          <p:nvPr/>
        </p:nvPicPr>
        <p:blipFill>
          <a:blip r:embed="rId2"/>
          <a:stretch>
            <a:fillRect/>
          </a:stretch>
        </p:blipFill>
        <p:spPr>
          <a:xfrm>
            <a:off x="7315200" y="663436"/>
            <a:ext cx="1524132" cy="603556"/>
          </a:xfrm>
          <a:prstGeom prst="rect">
            <a:avLst/>
          </a:prstGeom>
        </p:spPr>
      </p:pic>
    </p:spTree>
    <p:extLst>
      <p:ext uri="{BB962C8B-B14F-4D97-AF65-F5344CB8AC3E}">
        <p14:creationId xmlns:p14="http://schemas.microsoft.com/office/powerpoint/2010/main" val="177105544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35995-5AAC-41CF-8CAF-ACB1B5EEB8B7}"/>
              </a:ext>
            </a:extLst>
          </p:cNvPr>
          <p:cNvSpPr>
            <a:spLocks noGrp="1"/>
          </p:cNvSpPr>
          <p:nvPr>
            <p:ph type="title"/>
          </p:nvPr>
        </p:nvSpPr>
        <p:spPr/>
        <p:txBody>
          <a:bodyPr/>
          <a:lstStyle/>
          <a:p>
            <a:r>
              <a:rPr lang="en-US" dirty="0"/>
              <a:t>Amount of Pay</a:t>
            </a:r>
          </a:p>
        </p:txBody>
      </p:sp>
      <p:sp>
        <p:nvSpPr>
          <p:cNvPr id="3" name="Content Placeholder 2">
            <a:extLst>
              <a:ext uri="{FF2B5EF4-FFF2-40B4-BE49-F238E27FC236}">
                <a16:creationId xmlns:a16="http://schemas.microsoft.com/office/drawing/2014/main" id="{6B9922E8-A396-4183-A90A-EFC63D6EFA75}"/>
              </a:ext>
            </a:extLst>
          </p:cNvPr>
          <p:cNvSpPr>
            <a:spLocks noGrp="1"/>
          </p:cNvSpPr>
          <p:nvPr>
            <p:ph idx="1"/>
          </p:nvPr>
        </p:nvSpPr>
        <p:spPr/>
        <p:txBody>
          <a:bodyPr/>
          <a:lstStyle/>
          <a:p>
            <a:pPr marL="0" indent="0">
              <a:buNone/>
            </a:pPr>
            <a:r>
              <a:rPr lang="en-US" b="1" dirty="0">
                <a:latin typeface="Lato"/>
              </a:rPr>
              <a:t>For sick time for quarantine, isolation or seeking diagnosis for COVID 19</a:t>
            </a:r>
            <a:r>
              <a:rPr lang="en-US" dirty="0">
                <a:latin typeface="Lato"/>
              </a:rPr>
              <a:t>: </a:t>
            </a:r>
          </a:p>
          <a:p>
            <a:pPr>
              <a:buFont typeface="Arial" panose="020B0604020202020204" pitchFamily="34" charset="0"/>
              <a:buChar char="•"/>
            </a:pPr>
            <a:r>
              <a:rPr lang="en-US" b="1" dirty="0">
                <a:latin typeface="Lato"/>
              </a:rPr>
              <a:t>100%</a:t>
            </a:r>
            <a:r>
              <a:rPr lang="en-US" dirty="0">
                <a:latin typeface="Lato"/>
              </a:rPr>
              <a:t> of regular pay, subject to a maximum of </a:t>
            </a:r>
            <a:r>
              <a:rPr lang="en-US" b="1" dirty="0">
                <a:latin typeface="Lato"/>
              </a:rPr>
              <a:t>$511 </a:t>
            </a:r>
            <a:r>
              <a:rPr lang="en-US" dirty="0">
                <a:latin typeface="Lato"/>
              </a:rPr>
              <a:t>per day and $5,110 in the aggregate (10 days)</a:t>
            </a:r>
          </a:p>
          <a:p>
            <a:pPr marL="0" indent="0">
              <a:buNone/>
            </a:pPr>
            <a:r>
              <a:rPr lang="en-US" b="1" dirty="0">
                <a:latin typeface="Lato"/>
              </a:rPr>
              <a:t>For sick time caring for others quarantined or home from school/day care and for all Emergency FMLEA</a:t>
            </a:r>
            <a:r>
              <a:rPr lang="en-US" dirty="0">
                <a:latin typeface="Lato"/>
              </a:rPr>
              <a:t>: </a:t>
            </a:r>
          </a:p>
          <a:p>
            <a:pPr>
              <a:buFont typeface="Arial" panose="020B0604020202020204" pitchFamily="34" charset="0"/>
              <a:buChar char="•"/>
            </a:pPr>
            <a:r>
              <a:rPr lang="en-US" b="1" dirty="0">
                <a:latin typeface="Lato"/>
              </a:rPr>
              <a:t>2/3</a:t>
            </a:r>
            <a:r>
              <a:rPr lang="en-US" dirty="0">
                <a:latin typeface="Lato"/>
              </a:rPr>
              <a:t> of the employee’s regular rate of pay, subject to a maximum of </a:t>
            </a:r>
            <a:r>
              <a:rPr lang="en-US" b="1" dirty="0">
                <a:latin typeface="Lato"/>
              </a:rPr>
              <a:t>$200 </a:t>
            </a:r>
            <a:r>
              <a:rPr lang="en-US" dirty="0">
                <a:latin typeface="Lato"/>
              </a:rPr>
              <a:t>per day and $2,000 in the aggregate (10 days EPST) or $10,000 in the aggregate (50 days EFMLEA)</a:t>
            </a:r>
          </a:p>
          <a:p>
            <a:pPr marL="0" indent="0">
              <a:buNone/>
            </a:pPr>
            <a:r>
              <a:rPr lang="en-US" b="1" dirty="0">
                <a:latin typeface="Lato"/>
              </a:rPr>
              <a:t>EPST and EFMLEA pay is not subject to ER share of SS, but is subject to ER share of Medicare tax and EE SS, Medicare and income tax withholding</a:t>
            </a:r>
          </a:p>
        </p:txBody>
      </p:sp>
      <p:pic>
        <p:nvPicPr>
          <p:cNvPr id="4" name="Picture 3">
            <a:extLst>
              <a:ext uri="{FF2B5EF4-FFF2-40B4-BE49-F238E27FC236}">
                <a16:creationId xmlns:a16="http://schemas.microsoft.com/office/drawing/2014/main" id="{90B5047E-506D-4A8B-8730-5DF1EB07407E}"/>
              </a:ext>
            </a:extLst>
          </p:cNvPr>
          <p:cNvPicPr>
            <a:picLocks noChangeAspect="1"/>
          </p:cNvPicPr>
          <p:nvPr/>
        </p:nvPicPr>
        <p:blipFill>
          <a:blip r:embed="rId2"/>
          <a:stretch>
            <a:fillRect/>
          </a:stretch>
        </p:blipFill>
        <p:spPr>
          <a:xfrm>
            <a:off x="7010400" y="736447"/>
            <a:ext cx="1524132" cy="603556"/>
          </a:xfrm>
          <a:prstGeom prst="rect">
            <a:avLst/>
          </a:prstGeom>
        </p:spPr>
      </p:pic>
    </p:spTree>
    <p:extLst>
      <p:ext uri="{BB962C8B-B14F-4D97-AF65-F5344CB8AC3E}">
        <p14:creationId xmlns:p14="http://schemas.microsoft.com/office/powerpoint/2010/main" val="397091165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3349</Words>
  <Application>Microsoft Office PowerPoint</Application>
  <PresentationFormat>On-screen Show (4:3)</PresentationFormat>
  <Paragraphs>214</Paragraphs>
  <Slides>35</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Calibri</vt:lpstr>
      <vt:lpstr>Corbel</vt:lpstr>
      <vt:lpstr>Lato</vt:lpstr>
      <vt:lpstr>Wingdings</vt:lpstr>
      <vt:lpstr>Banded</vt:lpstr>
      <vt:lpstr>Tax credits under the Families First Coronavirus Response Act</vt:lpstr>
      <vt:lpstr>Effective date</vt:lpstr>
      <vt:lpstr>Reasons for Leave - EPST</vt:lpstr>
      <vt:lpstr>Reasons for Leave – EPST cont…</vt:lpstr>
      <vt:lpstr>Reasons for Leave –  EFMLEA</vt:lpstr>
      <vt:lpstr>How Much Leave - EPST?</vt:lpstr>
      <vt:lpstr>How much Leave –  EFMLEA?</vt:lpstr>
      <vt:lpstr>How is EPST &amp; EFMLEA  paid leave compensated?</vt:lpstr>
      <vt:lpstr>Amount of Pay</vt:lpstr>
      <vt:lpstr>Amount of Pay Example #1</vt:lpstr>
      <vt:lpstr>Amount of Pay Example #2</vt:lpstr>
      <vt:lpstr>Tax Credits – Amount</vt:lpstr>
      <vt:lpstr>Tax credits - Wages</vt:lpstr>
      <vt:lpstr>Tax credits –  Qualified Health Plan Expenses</vt:lpstr>
      <vt:lpstr>Qualified Health Plan Expenses</vt:lpstr>
      <vt:lpstr>Qualified Health Plan Expenses</vt:lpstr>
      <vt:lpstr>Qualified Health Plan Expenses - Allocation</vt:lpstr>
      <vt:lpstr>Qualified Health Plan Expenses - Allocation</vt:lpstr>
      <vt:lpstr>Qualified Health Plan Expenses – IRS Example</vt:lpstr>
      <vt:lpstr>Qualified Health Plan Expenses – IRS Example, cont.</vt:lpstr>
      <vt:lpstr>Qualified Health Plan Expenses – Example</vt:lpstr>
      <vt:lpstr>Tax Credits - how taken</vt:lpstr>
      <vt:lpstr>Tax Credits -Self Employed Business Owners</vt:lpstr>
      <vt:lpstr>Tax Credits –  Employee Documentation</vt:lpstr>
      <vt:lpstr>Tax Credits –  Employee Documentation</vt:lpstr>
      <vt:lpstr>Tax Credits –  Employee Documentation</vt:lpstr>
      <vt:lpstr>Tax Credits –  Employee Documentation</vt:lpstr>
      <vt:lpstr>Tax Credits – Additional Documentation</vt:lpstr>
      <vt:lpstr>Tax Credits –  Example #1</vt:lpstr>
      <vt:lpstr>Tax Credits –  Example #1</vt:lpstr>
      <vt:lpstr>Tax Credits –  Example #2</vt:lpstr>
      <vt:lpstr>Tax Credits –  Example</vt:lpstr>
      <vt:lpstr>Miscellaneous</vt:lpstr>
      <vt:lpstr>Miscellaneous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2012-08-24T00:53:15Z</dcterms:created>
  <dcterms:modified xsi:type="dcterms:W3CDTF">2020-04-06T20:17:05Z</dcterms:modified>
</cp:coreProperties>
</file>