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21" r:id="rId1"/>
  </p:sldMasterIdLst>
  <p:notesMasterIdLst>
    <p:notesMasterId r:id="rId36"/>
  </p:notesMasterIdLst>
  <p:sldIdLst>
    <p:sldId id="275" r:id="rId2"/>
    <p:sldId id="276" r:id="rId3"/>
    <p:sldId id="278" r:id="rId4"/>
    <p:sldId id="279" r:id="rId5"/>
    <p:sldId id="280" r:id="rId6"/>
    <p:sldId id="281" r:id="rId7"/>
    <p:sldId id="282" r:id="rId8"/>
    <p:sldId id="283" r:id="rId9"/>
    <p:sldId id="284" r:id="rId10"/>
    <p:sldId id="287" r:id="rId11"/>
    <p:sldId id="285" r:id="rId12"/>
    <p:sldId id="286" r:id="rId13"/>
    <p:sldId id="288" r:id="rId14"/>
    <p:sldId id="289" r:id="rId15"/>
    <p:sldId id="290" r:id="rId16"/>
    <p:sldId id="291" r:id="rId17"/>
    <p:sldId id="306" r:id="rId18"/>
    <p:sldId id="293" r:id="rId19"/>
    <p:sldId id="294" r:id="rId20"/>
    <p:sldId id="292" r:id="rId21"/>
    <p:sldId id="299" r:id="rId22"/>
    <p:sldId id="304" r:id="rId23"/>
    <p:sldId id="301" r:id="rId24"/>
    <p:sldId id="302" r:id="rId25"/>
    <p:sldId id="303" r:id="rId26"/>
    <p:sldId id="295" r:id="rId27"/>
    <p:sldId id="307" r:id="rId28"/>
    <p:sldId id="296" r:id="rId29"/>
    <p:sldId id="297" r:id="rId30"/>
    <p:sldId id="298" r:id="rId31"/>
    <p:sldId id="300" r:id="rId32"/>
    <p:sldId id="308" r:id="rId33"/>
    <p:sldId id="305" r:id="rId34"/>
    <p:sldId id="27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430ADA6-B9B3-4BF2-A40A-5849D9704C8E}" type="slidenum">
              <a:rPr lang="en-US" altLang="en-US" smtClean="0"/>
              <a:pPr>
                <a:defRPr/>
              </a:pPr>
              <a:t>1</a:t>
            </a:fld>
            <a:endParaRPr lang="en-US" altLang="en-US"/>
          </a:p>
        </p:txBody>
      </p:sp>
    </p:spTree>
    <p:extLst>
      <p:ext uri="{BB962C8B-B14F-4D97-AF65-F5344CB8AC3E}">
        <p14:creationId xmlns:p14="http://schemas.microsoft.com/office/powerpoint/2010/main" val="2621266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430ADA6-B9B3-4BF2-A40A-5849D9704C8E}" type="slidenum">
              <a:rPr lang="en-US" altLang="en-US" smtClean="0"/>
              <a:pPr>
                <a:defRPr/>
              </a:pPr>
              <a:t>2</a:t>
            </a:fld>
            <a:endParaRPr lang="en-US" altLang="en-US"/>
          </a:p>
        </p:txBody>
      </p:sp>
    </p:spTree>
    <p:extLst>
      <p:ext uri="{BB962C8B-B14F-4D97-AF65-F5344CB8AC3E}">
        <p14:creationId xmlns:p14="http://schemas.microsoft.com/office/powerpoint/2010/main" val="4018412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430ADA6-B9B3-4BF2-A40A-5849D9704C8E}" type="slidenum">
              <a:rPr lang="en-US" altLang="en-US" smtClean="0"/>
              <a:pPr>
                <a:defRPr/>
              </a:pPr>
              <a:t>34</a:t>
            </a:fld>
            <a:endParaRPr lang="en-US" altLang="en-US"/>
          </a:p>
        </p:txBody>
      </p:sp>
    </p:spTree>
    <p:extLst>
      <p:ext uri="{BB962C8B-B14F-4D97-AF65-F5344CB8AC3E}">
        <p14:creationId xmlns:p14="http://schemas.microsoft.com/office/powerpoint/2010/main" val="1480854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F871541-6230-4DC2-966C-B01A027BB801}"/>
              </a:ext>
            </a:extLst>
          </p:cNvPr>
          <p:cNvSpPr>
            <a:spLocks noGrp="1"/>
          </p:cNvSpPr>
          <p:nvPr>
            <p:ph type="dt" sz="half" idx="10"/>
          </p:nvPr>
        </p:nvSpPr>
        <p:spPr/>
        <p:txBody>
          <a:bodyPr/>
          <a:lstStyle>
            <a:lvl1pPr>
              <a:defRPr/>
            </a:lvl1pPr>
          </a:lstStyle>
          <a:p>
            <a:pPr>
              <a:defRPr/>
            </a:pPr>
            <a:fld id="{2B4CD812-0EFA-455F-AB39-054C069B16FF}" type="datetimeFigureOut">
              <a:rPr lang="en-US"/>
              <a:pPr>
                <a:defRPr/>
              </a:pPr>
              <a:t>3/25/2020</a:t>
            </a:fld>
            <a:endParaRPr lang="en-US" dirty="0"/>
          </a:p>
        </p:txBody>
      </p:sp>
      <p:sp>
        <p:nvSpPr>
          <p:cNvPr id="5" name="Footer Placeholder 4">
            <a:extLst>
              <a:ext uri="{FF2B5EF4-FFF2-40B4-BE49-F238E27FC236}">
                <a16:creationId xmlns:a16="http://schemas.microsoft.com/office/drawing/2014/main" id="{9F673FB7-975A-48C8-8532-4E1E6CA982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B7D59F-43A3-4307-A04F-8BD5913B49BF}"/>
              </a:ext>
            </a:extLst>
          </p:cNvPr>
          <p:cNvSpPr>
            <a:spLocks noGrp="1"/>
          </p:cNvSpPr>
          <p:nvPr>
            <p:ph type="sldNum" sz="quarter" idx="12"/>
          </p:nvPr>
        </p:nvSpPr>
        <p:spPr/>
        <p:txBody>
          <a:bodyPr/>
          <a:lstStyle>
            <a:lvl1pPr>
              <a:defRPr/>
            </a:lvl1pPr>
          </a:lstStyle>
          <a:p>
            <a:pPr>
              <a:defRPr/>
            </a:pPr>
            <a:fld id="{394BC7A0-A3B5-46B2-AF17-92B4618E0D76}" type="slidenum">
              <a:rPr lang="en-US"/>
              <a:pPr>
                <a:defRPr/>
              </a:pPr>
              <a:t>‹#›</a:t>
            </a:fld>
            <a:endParaRPr lang="en-US" dirty="0"/>
          </a:p>
        </p:txBody>
      </p:sp>
    </p:spTree>
    <p:extLst>
      <p:ext uri="{BB962C8B-B14F-4D97-AF65-F5344CB8AC3E}">
        <p14:creationId xmlns:p14="http://schemas.microsoft.com/office/powerpoint/2010/main" val="24735622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8A90FF-E74B-4AC2-BDB2-A46A4B1FDA85}"/>
              </a:ext>
            </a:extLst>
          </p:cNvPr>
          <p:cNvSpPr/>
          <p:nvPr/>
        </p:nvSpPr>
        <p:spPr>
          <a:xfrm>
            <a:off x="0" y="176213"/>
            <a:ext cx="9142413" cy="16462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A294598-75AF-4406-B153-94D5F1659DC1}"/>
              </a:ext>
            </a:extLst>
          </p:cNvPr>
          <p:cNvSpPr>
            <a:spLocks noGrp="1"/>
          </p:cNvSpPr>
          <p:nvPr>
            <p:ph type="title"/>
          </p:nvPr>
        </p:nvSpPr>
        <p:spPr>
          <a:xfrm>
            <a:off x="685800" y="284163"/>
            <a:ext cx="7772400" cy="150812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57B41503-CAD3-4B1D-957A-F631108C6F39}"/>
              </a:ext>
            </a:extLst>
          </p:cNvPr>
          <p:cNvSpPr>
            <a:spLocks noGrp="1"/>
          </p:cNvSpPr>
          <p:nvPr>
            <p:ph type="body" idx="1"/>
          </p:nvPr>
        </p:nvSpPr>
        <p:spPr bwMode="auto">
          <a:xfrm>
            <a:off x="685800" y="2011363"/>
            <a:ext cx="77724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ACCCA6B-F986-4A04-BA19-07135B524E06}"/>
              </a:ext>
            </a:extLst>
          </p:cNvPr>
          <p:cNvSpPr>
            <a:spLocks noGrp="1"/>
          </p:cNvSpPr>
          <p:nvPr>
            <p:ph type="dt" sz="half" idx="2"/>
          </p:nvPr>
        </p:nvSpPr>
        <p:spPr>
          <a:xfrm>
            <a:off x="681038" y="6423025"/>
            <a:ext cx="2595562" cy="365125"/>
          </a:xfrm>
          <a:prstGeom prst="rect">
            <a:avLst/>
          </a:prstGeom>
        </p:spPr>
        <p:txBody>
          <a:bodyPr vert="horz" lIns="91440" tIns="45720" rIns="45720" bIns="45720" rtlCol="0" anchor="ctr"/>
          <a:lstStyle>
            <a:lvl1pPr algn="l" eaLnBrk="1" fontAlgn="auto" hangingPunct="1">
              <a:spcBef>
                <a:spcPts val="0"/>
              </a:spcBef>
              <a:spcAft>
                <a:spcPts val="0"/>
              </a:spcAft>
              <a:defRPr sz="1050">
                <a:solidFill>
                  <a:schemeClr val="tx1"/>
                </a:solidFill>
                <a:latin typeface="+mn-lt"/>
              </a:defRPr>
            </a:lvl1pPr>
          </a:lstStyle>
          <a:p>
            <a:pPr>
              <a:defRPr/>
            </a:pPr>
            <a:fld id="{B061E677-3A62-40E7-AE69-F4580FEEE7C4}" type="datetimeFigureOut">
              <a:rPr lang="en-US"/>
              <a:pPr>
                <a:defRPr/>
              </a:pPr>
              <a:t>3/25/2020</a:t>
            </a:fld>
            <a:endParaRPr lang="en-US" dirty="0"/>
          </a:p>
        </p:txBody>
      </p:sp>
      <p:sp>
        <p:nvSpPr>
          <p:cNvPr id="5" name="Footer Placeholder 4">
            <a:extLst>
              <a:ext uri="{FF2B5EF4-FFF2-40B4-BE49-F238E27FC236}">
                <a16:creationId xmlns:a16="http://schemas.microsoft.com/office/drawing/2014/main" id="{97411328-B5B3-4E9F-9A3F-3DA19848FF6F}"/>
              </a:ext>
            </a:extLst>
          </p:cNvPr>
          <p:cNvSpPr>
            <a:spLocks noGrp="1"/>
          </p:cNvSpPr>
          <p:nvPr>
            <p:ph type="ftr" sz="quarter" idx="3"/>
          </p:nvPr>
        </p:nvSpPr>
        <p:spPr>
          <a:xfrm>
            <a:off x="4191000" y="6423025"/>
            <a:ext cx="4060825"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970C7AAD-F2F8-4A6C-9596-2933EB2D3268}"/>
              </a:ext>
            </a:extLst>
          </p:cNvPr>
          <p:cNvSpPr>
            <a:spLocks noGrp="1"/>
          </p:cNvSpPr>
          <p:nvPr>
            <p:ph type="sldNum" sz="quarter" idx="4"/>
          </p:nvPr>
        </p:nvSpPr>
        <p:spPr>
          <a:xfrm>
            <a:off x="8264525" y="6423025"/>
            <a:ext cx="709613" cy="365125"/>
          </a:xfrm>
          <a:prstGeom prst="rect">
            <a:avLst/>
          </a:prstGeom>
        </p:spPr>
        <p:txBody>
          <a:bodyPr vert="horz" lIns="45720" tIns="45720" rIns="91440" bIns="45720" rtlCol="0" anchor="ctr"/>
          <a:lstStyle>
            <a:lvl1pPr algn="l" eaLnBrk="1" fontAlgn="auto" hangingPunct="1">
              <a:spcBef>
                <a:spcPts val="0"/>
              </a:spcBef>
              <a:spcAft>
                <a:spcPts val="0"/>
              </a:spcAft>
              <a:defRPr sz="1200" b="0">
                <a:solidFill>
                  <a:schemeClr val="tx1"/>
                </a:solidFill>
                <a:latin typeface="+mn-lt"/>
              </a:defRPr>
            </a:lvl1pPr>
          </a:lstStyle>
          <a:p>
            <a:pPr>
              <a:defRPr/>
            </a:pPr>
            <a:fld id="{642CED7F-CCE7-42CD-B9C7-85B39ED5AD01}"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52" r:id="rId1"/>
  </p:sldLayoutIdLst>
  <p:txStyles>
    <p:titleStyle>
      <a:lvl1pPr algn="l" rtl="0" eaLnBrk="0" fontAlgn="base" hangingPunct="0">
        <a:lnSpc>
          <a:spcPct val="85000"/>
        </a:lnSpc>
        <a:spcBef>
          <a:spcPct val="0"/>
        </a:spcBef>
        <a:spcAft>
          <a:spcPct val="0"/>
        </a:spcAft>
        <a:defRPr sz="4000" kern="1200" cap="all">
          <a:solidFill>
            <a:schemeClr val="bg2"/>
          </a:solidFill>
          <a:latin typeface="+mj-lt"/>
          <a:ea typeface="+mj-ea"/>
          <a:cs typeface="+mj-cs"/>
        </a:defRPr>
      </a:lvl1pPr>
      <a:lvl2pPr algn="l" rtl="0" eaLnBrk="0" fontAlgn="base" hangingPunct="0">
        <a:lnSpc>
          <a:spcPct val="85000"/>
        </a:lnSpc>
        <a:spcBef>
          <a:spcPct val="0"/>
        </a:spcBef>
        <a:spcAft>
          <a:spcPct val="0"/>
        </a:spcAft>
        <a:defRPr sz="4000">
          <a:solidFill>
            <a:schemeClr val="bg2"/>
          </a:solidFill>
          <a:latin typeface="Corbel" panose="020B0503020204020204" pitchFamily="34" charset="0"/>
        </a:defRPr>
      </a:lvl2pPr>
      <a:lvl3pPr algn="l" rtl="0" eaLnBrk="0" fontAlgn="base" hangingPunct="0">
        <a:lnSpc>
          <a:spcPct val="85000"/>
        </a:lnSpc>
        <a:spcBef>
          <a:spcPct val="0"/>
        </a:spcBef>
        <a:spcAft>
          <a:spcPct val="0"/>
        </a:spcAft>
        <a:defRPr sz="4000">
          <a:solidFill>
            <a:schemeClr val="bg2"/>
          </a:solidFill>
          <a:latin typeface="Corbel" panose="020B0503020204020204" pitchFamily="34" charset="0"/>
        </a:defRPr>
      </a:lvl3pPr>
      <a:lvl4pPr algn="l" rtl="0" eaLnBrk="0" fontAlgn="base" hangingPunct="0">
        <a:lnSpc>
          <a:spcPct val="85000"/>
        </a:lnSpc>
        <a:spcBef>
          <a:spcPct val="0"/>
        </a:spcBef>
        <a:spcAft>
          <a:spcPct val="0"/>
        </a:spcAft>
        <a:defRPr sz="4000">
          <a:solidFill>
            <a:schemeClr val="bg2"/>
          </a:solidFill>
          <a:latin typeface="Corbel" panose="020B0503020204020204" pitchFamily="34" charset="0"/>
        </a:defRPr>
      </a:lvl4pPr>
      <a:lvl5pPr algn="l" rtl="0" eaLnBrk="0" fontAlgn="base" hangingPunct="0">
        <a:lnSpc>
          <a:spcPct val="85000"/>
        </a:lnSpc>
        <a:spcBef>
          <a:spcPct val="0"/>
        </a:spcBef>
        <a:spcAft>
          <a:spcPct val="0"/>
        </a:spcAft>
        <a:defRPr sz="4000">
          <a:solidFill>
            <a:schemeClr val="bg2"/>
          </a:solidFill>
          <a:latin typeface="Corbel" panose="020B0503020204020204" pitchFamily="34" charset="0"/>
        </a:defRPr>
      </a:lvl5pPr>
      <a:lvl6pPr marL="457200" algn="l" rtl="0" fontAlgn="base">
        <a:lnSpc>
          <a:spcPct val="85000"/>
        </a:lnSpc>
        <a:spcBef>
          <a:spcPct val="0"/>
        </a:spcBef>
        <a:spcAft>
          <a:spcPct val="0"/>
        </a:spcAft>
        <a:defRPr sz="4000">
          <a:solidFill>
            <a:schemeClr val="bg2"/>
          </a:solidFill>
          <a:latin typeface="Corbel" panose="020B0503020204020204" pitchFamily="34" charset="0"/>
        </a:defRPr>
      </a:lvl6pPr>
      <a:lvl7pPr marL="914400" algn="l" rtl="0" fontAlgn="base">
        <a:lnSpc>
          <a:spcPct val="85000"/>
        </a:lnSpc>
        <a:spcBef>
          <a:spcPct val="0"/>
        </a:spcBef>
        <a:spcAft>
          <a:spcPct val="0"/>
        </a:spcAft>
        <a:defRPr sz="4000">
          <a:solidFill>
            <a:schemeClr val="bg2"/>
          </a:solidFill>
          <a:latin typeface="Corbel" panose="020B0503020204020204" pitchFamily="34" charset="0"/>
        </a:defRPr>
      </a:lvl7pPr>
      <a:lvl8pPr marL="1371600" algn="l" rtl="0" fontAlgn="base">
        <a:lnSpc>
          <a:spcPct val="85000"/>
        </a:lnSpc>
        <a:spcBef>
          <a:spcPct val="0"/>
        </a:spcBef>
        <a:spcAft>
          <a:spcPct val="0"/>
        </a:spcAft>
        <a:defRPr sz="4000">
          <a:solidFill>
            <a:schemeClr val="bg2"/>
          </a:solidFill>
          <a:latin typeface="Corbel" panose="020B0503020204020204" pitchFamily="34" charset="0"/>
        </a:defRPr>
      </a:lvl8pPr>
      <a:lvl9pPr marL="1828800" algn="l" rtl="0" fontAlgn="base">
        <a:lnSpc>
          <a:spcPct val="85000"/>
        </a:lnSpc>
        <a:spcBef>
          <a:spcPct val="0"/>
        </a:spcBef>
        <a:spcAft>
          <a:spcPct val="0"/>
        </a:spcAft>
        <a:defRPr sz="4000">
          <a:solidFill>
            <a:schemeClr val="bg2"/>
          </a:solidFill>
          <a:latin typeface="Corbel" panose="020B0503020204020204" pitchFamily="34" charset="0"/>
        </a:defRPr>
      </a:lvl9pPr>
    </p:titleStyle>
    <p:bodyStyle>
      <a:lvl1pPr marL="182563" indent="-182563" algn="l" rtl="0" eaLnBrk="0" fontAlgn="base" hangingPunct="0">
        <a:lnSpc>
          <a:spcPct val="90000"/>
        </a:lnSpc>
        <a:spcBef>
          <a:spcPts val="1200"/>
        </a:spcBef>
        <a:spcAft>
          <a:spcPts val="200"/>
        </a:spcAft>
        <a:buClr>
          <a:schemeClr val="tx1"/>
        </a:buClr>
        <a:buFont typeface="Wingdings" panose="05000000000000000000" pitchFamily="2" charset="2"/>
        <a:buChar char=""/>
        <a:defRPr sz="2200" kern="1200">
          <a:solidFill>
            <a:schemeClr val="tx1"/>
          </a:solidFill>
          <a:latin typeface="+mn-lt"/>
          <a:ea typeface="+mn-ea"/>
          <a:cs typeface="+mn-cs"/>
        </a:defRPr>
      </a:lvl1pPr>
      <a:lvl2pPr marL="4111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2000" kern="1200">
          <a:solidFill>
            <a:schemeClr val="tx1"/>
          </a:solidFill>
          <a:latin typeface="+mn-lt"/>
          <a:ea typeface="+mn-ea"/>
          <a:cs typeface="+mn-cs"/>
        </a:defRPr>
      </a:lvl2pPr>
      <a:lvl3pPr marL="6397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kern="1200">
          <a:solidFill>
            <a:schemeClr val="tx1"/>
          </a:solidFill>
          <a:latin typeface="+mn-lt"/>
          <a:ea typeface="+mn-ea"/>
          <a:cs typeface="+mn-cs"/>
        </a:defRPr>
      </a:lvl3pPr>
      <a:lvl4pPr marL="8683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4pPr>
      <a:lvl5pPr marL="1096963" indent="-182563" algn="l" rtl="0" eaLnBrk="0" fontAlgn="base" hangingPunct="0">
        <a:lnSpc>
          <a:spcPct val="90000"/>
        </a:lnSpc>
        <a:spcBef>
          <a:spcPts val="200"/>
        </a:spcBef>
        <a:spcAft>
          <a:spcPts val="400"/>
        </a:spcAft>
        <a:buClr>
          <a:schemeClr val="tx1"/>
        </a:buClr>
        <a:buFont typeface="Wingdings" panose="05000000000000000000"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kratz@erisabenefits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erisabenefitslaw.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ol.gov/agencies/whd/pandemic"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rs.gov/coronavirus"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78D07-5F2D-44FA-9FD6-854CA0B92BF9}"/>
              </a:ext>
            </a:extLst>
          </p:cNvPr>
          <p:cNvSpPr>
            <a:spLocks noGrp="1"/>
          </p:cNvSpPr>
          <p:nvPr>
            <p:ph type="title"/>
          </p:nvPr>
        </p:nvSpPr>
        <p:spPr/>
        <p:txBody>
          <a:bodyPr>
            <a:normAutofit fontScale="90000"/>
          </a:bodyPr>
          <a:lstStyle/>
          <a:p>
            <a:pPr eaLnBrk="1" fontAlgn="auto" hangingPunct="1">
              <a:spcAft>
                <a:spcPts val="0"/>
              </a:spcAft>
              <a:defRPr/>
            </a:pPr>
            <a:r>
              <a:rPr lang="en-US" dirty="0"/>
              <a:t>Implementing the Families First Coronavirus Response Act</a:t>
            </a:r>
          </a:p>
        </p:txBody>
      </p:sp>
      <p:sp>
        <p:nvSpPr>
          <p:cNvPr id="8195" name="Content Placeholder 2">
            <a:extLst>
              <a:ext uri="{FF2B5EF4-FFF2-40B4-BE49-F238E27FC236}">
                <a16:creationId xmlns:a16="http://schemas.microsoft.com/office/drawing/2014/main" id="{9C7C59A4-227D-4201-B1B5-BA39CDA1B146}"/>
              </a:ext>
            </a:extLst>
          </p:cNvPr>
          <p:cNvSpPr>
            <a:spLocks noGrp="1"/>
          </p:cNvSpPr>
          <p:nvPr>
            <p:ph idx="1"/>
          </p:nvPr>
        </p:nvSpPr>
        <p:spPr>
          <a:xfrm>
            <a:off x="685800" y="2011363"/>
            <a:ext cx="7772400" cy="3905250"/>
          </a:xfrm>
        </p:spPr>
        <p:txBody>
          <a:bodyPr/>
          <a:lstStyle/>
          <a:p>
            <a:pPr marL="0" indent="0" algn="ctr" eaLnBrk="1" hangingPunct="1">
              <a:lnSpc>
                <a:spcPct val="100000"/>
              </a:lnSpc>
              <a:spcBef>
                <a:spcPct val="0"/>
              </a:spcBef>
              <a:buFont typeface="Wingdings" panose="05000000000000000000" pitchFamily="2" charset="2"/>
              <a:buNone/>
            </a:pPr>
            <a:endParaRPr lang="en-US" altLang="en-US" sz="3200" dirty="0"/>
          </a:p>
          <a:p>
            <a:pPr marL="0" indent="0" algn="ctr" eaLnBrk="1" hangingPunct="1">
              <a:lnSpc>
                <a:spcPct val="100000"/>
              </a:lnSpc>
              <a:spcBef>
                <a:spcPct val="0"/>
              </a:spcBef>
              <a:buNone/>
            </a:pPr>
            <a:r>
              <a:rPr lang="en-US" altLang="en-US" sz="3200" dirty="0"/>
              <a:t>Guide to Implementing the Families First Coronavirus Response Act</a:t>
            </a:r>
          </a:p>
          <a:p>
            <a:pPr marL="0" indent="0" algn="ctr" eaLnBrk="1" hangingPunct="1">
              <a:lnSpc>
                <a:spcPct val="100000"/>
              </a:lnSpc>
              <a:spcBef>
                <a:spcPct val="0"/>
              </a:spcBef>
              <a:buNone/>
            </a:pPr>
            <a:r>
              <a:rPr lang="en-US" altLang="en-US" sz="3200" dirty="0"/>
              <a:t>Wednesday, March 25, 2020</a:t>
            </a:r>
          </a:p>
          <a:p>
            <a:pPr marL="0" indent="0" algn="ctr" eaLnBrk="1" hangingPunct="1">
              <a:lnSpc>
                <a:spcPct val="100000"/>
              </a:lnSpc>
              <a:spcBef>
                <a:spcPct val="0"/>
              </a:spcBef>
              <a:buFont typeface="Wingdings" panose="05000000000000000000" pitchFamily="2" charset="2"/>
              <a:buNone/>
            </a:pPr>
            <a:endParaRPr lang="en-US" altLang="en-US" dirty="0"/>
          </a:p>
          <a:p>
            <a:pPr marL="0" indent="0" algn="ctr" eaLnBrk="1" hangingPunct="1">
              <a:lnSpc>
                <a:spcPct val="100000"/>
              </a:lnSpc>
              <a:spcBef>
                <a:spcPct val="0"/>
              </a:spcBef>
              <a:buFont typeface="Wingdings" panose="05000000000000000000" pitchFamily="2" charset="2"/>
              <a:buNone/>
            </a:pPr>
            <a:r>
              <a:rPr lang="en-US" altLang="en-US" sz="1800" dirty="0"/>
              <a:t>Erwin D. Kratz, Esq.</a:t>
            </a:r>
          </a:p>
          <a:p>
            <a:pPr marL="0" indent="0" algn="ctr" eaLnBrk="1" hangingPunct="1">
              <a:lnSpc>
                <a:spcPct val="100000"/>
              </a:lnSpc>
              <a:spcBef>
                <a:spcPct val="0"/>
              </a:spcBef>
              <a:buFont typeface="Wingdings" panose="05000000000000000000" pitchFamily="2" charset="2"/>
              <a:buNone/>
            </a:pPr>
            <a:r>
              <a:rPr lang="en-US" altLang="en-US" sz="1800" dirty="0"/>
              <a:t>ERISA Benefits Law, PLLC</a:t>
            </a:r>
          </a:p>
          <a:p>
            <a:pPr marL="0" indent="0" algn="ctr" eaLnBrk="1" hangingPunct="1">
              <a:lnSpc>
                <a:spcPct val="100000"/>
              </a:lnSpc>
              <a:spcBef>
                <a:spcPct val="0"/>
              </a:spcBef>
              <a:buFont typeface="Wingdings" panose="05000000000000000000" pitchFamily="2" charset="2"/>
              <a:buNone/>
            </a:pPr>
            <a:r>
              <a:rPr lang="en-US" altLang="en-US" sz="1800" dirty="0">
                <a:hlinkClick r:id="rId3"/>
              </a:rPr>
              <a:t>ekratz@erisabenefitslaw.com</a:t>
            </a:r>
            <a:endParaRPr lang="en-US" altLang="en-US" sz="1800" dirty="0"/>
          </a:p>
          <a:p>
            <a:pPr marL="0" indent="0" algn="ctr" eaLnBrk="1" hangingPunct="1">
              <a:lnSpc>
                <a:spcPct val="100000"/>
              </a:lnSpc>
              <a:spcBef>
                <a:spcPct val="0"/>
              </a:spcBef>
              <a:buFont typeface="Wingdings" panose="05000000000000000000" pitchFamily="2" charset="2"/>
              <a:buNone/>
            </a:pPr>
            <a:r>
              <a:rPr lang="en-US" altLang="en-US" sz="1800" dirty="0"/>
              <a:t>(520) 245-8864</a:t>
            </a:r>
          </a:p>
          <a:p>
            <a:pPr marL="0" indent="0" algn="ctr" eaLnBrk="1" hangingPunct="1">
              <a:lnSpc>
                <a:spcPct val="100000"/>
              </a:lnSpc>
              <a:spcBef>
                <a:spcPct val="0"/>
              </a:spcBef>
              <a:buFont typeface="Wingdings" panose="05000000000000000000" pitchFamily="2" charset="2"/>
              <a:buNone/>
            </a:pPr>
            <a:r>
              <a:rPr lang="en-US" altLang="en-US" sz="1800" dirty="0">
                <a:hlinkClick r:id="rId4"/>
              </a:rPr>
              <a:t>www.erisabenefitslaw.com</a:t>
            </a:r>
            <a:r>
              <a:rPr lang="en-US" altLang="en-US" sz="1800" dirty="0"/>
              <a:t> </a:t>
            </a:r>
          </a:p>
        </p:txBody>
      </p:sp>
      <p:pic>
        <p:nvPicPr>
          <p:cNvPr id="8196" name="Picture 2">
            <a:extLst>
              <a:ext uri="{FF2B5EF4-FFF2-40B4-BE49-F238E27FC236}">
                <a16:creationId xmlns:a16="http://schemas.microsoft.com/office/drawing/2014/main" id="{EAD0DBD6-AADD-43BA-A6CD-23592B46F6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5916613"/>
            <a:ext cx="15240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67339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8450C-418A-41B8-BDB7-AA84B982EEB8}"/>
              </a:ext>
            </a:extLst>
          </p:cNvPr>
          <p:cNvSpPr>
            <a:spLocks noGrp="1"/>
          </p:cNvSpPr>
          <p:nvPr>
            <p:ph type="title"/>
          </p:nvPr>
        </p:nvSpPr>
        <p:spPr/>
        <p:txBody>
          <a:bodyPr/>
          <a:lstStyle/>
          <a:p>
            <a:r>
              <a:rPr lang="en-US" dirty="0"/>
              <a:t>Number of Hours Paid</a:t>
            </a:r>
          </a:p>
        </p:txBody>
      </p:sp>
      <p:sp>
        <p:nvSpPr>
          <p:cNvPr id="3" name="Content Placeholder 2">
            <a:extLst>
              <a:ext uri="{FF2B5EF4-FFF2-40B4-BE49-F238E27FC236}">
                <a16:creationId xmlns:a16="http://schemas.microsoft.com/office/drawing/2014/main" id="{B0F014BF-DFF6-4A01-9BF2-388023A39193}"/>
              </a:ext>
            </a:extLst>
          </p:cNvPr>
          <p:cNvSpPr>
            <a:spLocks noGrp="1"/>
          </p:cNvSpPr>
          <p:nvPr>
            <p:ph idx="1"/>
          </p:nvPr>
        </p:nvSpPr>
        <p:spPr/>
        <p:txBody>
          <a:bodyPr/>
          <a:lstStyle/>
          <a:p>
            <a:pPr marL="0" indent="0">
              <a:buNone/>
            </a:pPr>
            <a:r>
              <a:rPr lang="en-US" dirty="0">
                <a:latin typeface="Lato"/>
              </a:rPr>
              <a:t>Both EPST and EFMLEA - number of hours paid:</a:t>
            </a:r>
          </a:p>
          <a:p>
            <a:pPr>
              <a:buFont typeface="Arial" panose="020B0604020202020204" pitchFamily="34" charset="0"/>
              <a:buChar char="•"/>
            </a:pPr>
            <a:r>
              <a:rPr lang="en-US" dirty="0">
                <a:latin typeface="Lato"/>
              </a:rPr>
              <a:t>The number of hours the employee would otherwise be normally scheduled to work </a:t>
            </a:r>
          </a:p>
          <a:p>
            <a:pPr marL="742950" lvl="1" indent="-285750">
              <a:buFont typeface="Arial" panose="020B0604020202020204" pitchFamily="34" charset="0"/>
              <a:buChar char="•"/>
            </a:pPr>
            <a:r>
              <a:rPr lang="en-US" dirty="0">
                <a:latin typeface="Lato"/>
              </a:rPr>
              <a:t>my read is that this is as reduced by work slow-down or office closures, but possible DOL will regulate more generously</a:t>
            </a:r>
          </a:p>
          <a:p>
            <a:pPr marL="0" indent="0">
              <a:buNone/>
            </a:pPr>
            <a:endParaRPr lang="en-US" b="1" dirty="0">
              <a:latin typeface="Lato"/>
            </a:endParaRPr>
          </a:p>
        </p:txBody>
      </p:sp>
      <p:pic>
        <p:nvPicPr>
          <p:cNvPr id="4" name="Picture 3">
            <a:extLst>
              <a:ext uri="{FF2B5EF4-FFF2-40B4-BE49-F238E27FC236}">
                <a16:creationId xmlns:a16="http://schemas.microsoft.com/office/drawing/2014/main" id="{27C190E4-4B34-42FF-A36D-0DFD288E15C7}"/>
              </a:ext>
            </a:extLst>
          </p:cNvPr>
          <p:cNvPicPr>
            <a:picLocks noChangeAspect="1"/>
          </p:cNvPicPr>
          <p:nvPr/>
        </p:nvPicPr>
        <p:blipFill>
          <a:blip r:embed="rId2"/>
          <a:stretch>
            <a:fillRect/>
          </a:stretch>
        </p:blipFill>
        <p:spPr>
          <a:xfrm>
            <a:off x="7086600" y="736447"/>
            <a:ext cx="1524132" cy="603556"/>
          </a:xfrm>
          <a:prstGeom prst="rect">
            <a:avLst/>
          </a:prstGeom>
        </p:spPr>
      </p:pic>
    </p:spTree>
    <p:extLst>
      <p:ext uri="{BB962C8B-B14F-4D97-AF65-F5344CB8AC3E}">
        <p14:creationId xmlns:p14="http://schemas.microsoft.com/office/powerpoint/2010/main" val="3610460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354EB-51B5-4EE5-ACF7-35EFC9873CBD}"/>
              </a:ext>
            </a:extLst>
          </p:cNvPr>
          <p:cNvSpPr>
            <a:spLocks noGrp="1"/>
          </p:cNvSpPr>
          <p:nvPr>
            <p:ph type="title"/>
          </p:nvPr>
        </p:nvSpPr>
        <p:spPr/>
        <p:txBody>
          <a:bodyPr/>
          <a:lstStyle/>
          <a:p>
            <a:r>
              <a:rPr lang="en-US" dirty="0"/>
              <a:t>Number of Hours Paid</a:t>
            </a:r>
          </a:p>
        </p:txBody>
      </p:sp>
      <p:sp>
        <p:nvSpPr>
          <p:cNvPr id="3" name="Content Placeholder 2">
            <a:extLst>
              <a:ext uri="{FF2B5EF4-FFF2-40B4-BE49-F238E27FC236}">
                <a16:creationId xmlns:a16="http://schemas.microsoft.com/office/drawing/2014/main" id="{5207CA71-FB7E-477B-B147-96C02BC31B2B}"/>
              </a:ext>
            </a:extLst>
          </p:cNvPr>
          <p:cNvSpPr>
            <a:spLocks noGrp="1"/>
          </p:cNvSpPr>
          <p:nvPr>
            <p:ph idx="1"/>
          </p:nvPr>
        </p:nvSpPr>
        <p:spPr/>
        <p:txBody>
          <a:bodyPr/>
          <a:lstStyle/>
          <a:p>
            <a:pPr marL="0" indent="0">
              <a:buNone/>
            </a:pPr>
            <a:r>
              <a:rPr lang="en-US" dirty="0">
                <a:latin typeface="Lato"/>
              </a:rPr>
              <a:t>Both EPST and EFMLEA:</a:t>
            </a:r>
          </a:p>
          <a:p>
            <a:pPr>
              <a:buFont typeface="Arial" panose="020B0604020202020204" pitchFamily="34" charset="0"/>
              <a:buChar char="•"/>
            </a:pPr>
            <a:r>
              <a:rPr lang="en-US" dirty="0">
                <a:latin typeface="Lato"/>
              </a:rPr>
              <a:t>For an employee whose schedule varies from week to week to such an extent that an employer is unable to determine with certainty the number of hours the employee would have worked if such employee had not taken leave, the law requires use of </a:t>
            </a:r>
          </a:p>
          <a:p>
            <a:pPr marL="742950" lvl="1" indent="-285750">
              <a:buFont typeface="Arial" panose="020B0604020202020204" pitchFamily="34" charset="0"/>
              <a:buChar char="•"/>
            </a:pPr>
            <a:r>
              <a:rPr lang="en-US" dirty="0">
                <a:latin typeface="Lato"/>
              </a:rPr>
              <a:t>the average number of hours that the employee was scheduled per day over the 6-month period ending on the date on which the employee takes the leave, or if not employed for 6 months:</a:t>
            </a:r>
          </a:p>
          <a:p>
            <a:pPr marL="742950" lvl="1" indent="-285750">
              <a:buFont typeface="Arial" panose="020B0604020202020204" pitchFamily="34" charset="0"/>
              <a:buChar char="•"/>
            </a:pPr>
            <a:r>
              <a:rPr lang="en-US" dirty="0">
                <a:latin typeface="Lato"/>
              </a:rPr>
              <a:t>the reasonable expectation of the employee at the time of hiring of the average number of hours per day that the employee would normally be scheduled to work.</a:t>
            </a:r>
          </a:p>
          <a:p>
            <a:endParaRPr lang="en-US" dirty="0">
              <a:latin typeface="Lato"/>
            </a:endParaRPr>
          </a:p>
        </p:txBody>
      </p:sp>
      <p:pic>
        <p:nvPicPr>
          <p:cNvPr id="4" name="Picture 3">
            <a:extLst>
              <a:ext uri="{FF2B5EF4-FFF2-40B4-BE49-F238E27FC236}">
                <a16:creationId xmlns:a16="http://schemas.microsoft.com/office/drawing/2014/main" id="{EE928908-28B4-48CD-AE14-C6A266F53A60}"/>
              </a:ext>
            </a:extLst>
          </p:cNvPr>
          <p:cNvPicPr>
            <a:picLocks noChangeAspect="1"/>
          </p:cNvPicPr>
          <p:nvPr/>
        </p:nvPicPr>
        <p:blipFill>
          <a:blip r:embed="rId2"/>
          <a:stretch>
            <a:fillRect/>
          </a:stretch>
        </p:blipFill>
        <p:spPr>
          <a:xfrm>
            <a:off x="7391400" y="736447"/>
            <a:ext cx="1524132" cy="603556"/>
          </a:xfrm>
          <a:prstGeom prst="rect">
            <a:avLst/>
          </a:prstGeom>
        </p:spPr>
      </p:pic>
    </p:spTree>
    <p:extLst>
      <p:ext uri="{BB962C8B-B14F-4D97-AF65-F5344CB8AC3E}">
        <p14:creationId xmlns:p14="http://schemas.microsoft.com/office/powerpoint/2010/main" val="8247332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35995-5AAC-41CF-8CAF-ACB1B5EEB8B7}"/>
              </a:ext>
            </a:extLst>
          </p:cNvPr>
          <p:cNvSpPr>
            <a:spLocks noGrp="1"/>
          </p:cNvSpPr>
          <p:nvPr>
            <p:ph type="title"/>
          </p:nvPr>
        </p:nvSpPr>
        <p:spPr/>
        <p:txBody>
          <a:bodyPr/>
          <a:lstStyle/>
          <a:p>
            <a:r>
              <a:rPr lang="en-US" dirty="0"/>
              <a:t>Amount of Pay</a:t>
            </a:r>
          </a:p>
        </p:txBody>
      </p:sp>
      <p:sp>
        <p:nvSpPr>
          <p:cNvPr id="3" name="Content Placeholder 2">
            <a:extLst>
              <a:ext uri="{FF2B5EF4-FFF2-40B4-BE49-F238E27FC236}">
                <a16:creationId xmlns:a16="http://schemas.microsoft.com/office/drawing/2014/main" id="{6B9922E8-A396-4183-A90A-EFC63D6EFA75}"/>
              </a:ext>
            </a:extLst>
          </p:cNvPr>
          <p:cNvSpPr>
            <a:spLocks noGrp="1"/>
          </p:cNvSpPr>
          <p:nvPr>
            <p:ph idx="1"/>
          </p:nvPr>
        </p:nvSpPr>
        <p:spPr/>
        <p:txBody>
          <a:bodyPr/>
          <a:lstStyle/>
          <a:p>
            <a:pPr marL="0" indent="0">
              <a:buNone/>
            </a:pPr>
            <a:r>
              <a:rPr lang="en-US" b="1" dirty="0">
                <a:latin typeface="Lato"/>
              </a:rPr>
              <a:t>For sick time for quarantine, isolation or seeking diagnosis for COVID 19</a:t>
            </a:r>
            <a:r>
              <a:rPr lang="en-US" dirty="0">
                <a:latin typeface="Lato"/>
              </a:rPr>
              <a:t>: </a:t>
            </a:r>
          </a:p>
          <a:p>
            <a:pPr>
              <a:buFont typeface="Arial" panose="020B0604020202020204" pitchFamily="34" charset="0"/>
              <a:buChar char="•"/>
            </a:pPr>
            <a:r>
              <a:rPr lang="en-US" b="1" dirty="0">
                <a:latin typeface="Lato"/>
              </a:rPr>
              <a:t>100%</a:t>
            </a:r>
            <a:r>
              <a:rPr lang="en-US" dirty="0">
                <a:latin typeface="Lato"/>
              </a:rPr>
              <a:t> of regular pay, subject to a maximum of </a:t>
            </a:r>
            <a:r>
              <a:rPr lang="en-US" b="1" dirty="0">
                <a:latin typeface="Lato"/>
              </a:rPr>
              <a:t>$511 </a:t>
            </a:r>
            <a:r>
              <a:rPr lang="en-US" dirty="0">
                <a:latin typeface="Lato"/>
              </a:rPr>
              <a:t>per day and $5,110 in the aggregate (10 days)</a:t>
            </a:r>
          </a:p>
          <a:p>
            <a:pPr marL="0" indent="0">
              <a:buNone/>
            </a:pPr>
            <a:r>
              <a:rPr lang="en-US" b="1" dirty="0">
                <a:latin typeface="Lato"/>
              </a:rPr>
              <a:t>For sick time caring for others quarantined or home from school/day care</a:t>
            </a:r>
            <a:r>
              <a:rPr lang="en-US" dirty="0">
                <a:latin typeface="Lato"/>
              </a:rPr>
              <a:t>: </a:t>
            </a:r>
          </a:p>
          <a:p>
            <a:pPr>
              <a:buFont typeface="Arial" panose="020B0604020202020204" pitchFamily="34" charset="0"/>
              <a:buChar char="•"/>
            </a:pPr>
            <a:r>
              <a:rPr lang="en-US" b="1" dirty="0">
                <a:latin typeface="Lato"/>
              </a:rPr>
              <a:t>2/3</a:t>
            </a:r>
            <a:r>
              <a:rPr lang="en-US" dirty="0">
                <a:latin typeface="Lato"/>
              </a:rPr>
              <a:t> of the employee’s regular rate of pay, subject to a maximum of </a:t>
            </a:r>
            <a:r>
              <a:rPr lang="en-US" b="1" dirty="0">
                <a:latin typeface="Lato"/>
              </a:rPr>
              <a:t>$200 </a:t>
            </a:r>
            <a:r>
              <a:rPr lang="en-US" dirty="0">
                <a:latin typeface="Lato"/>
              </a:rPr>
              <a:t>per day and $2,000 in the aggregate</a:t>
            </a:r>
          </a:p>
          <a:p>
            <a:pPr marL="0" indent="0">
              <a:buNone/>
            </a:pPr>
            <a:r>
              <a:rPr lang="en-US" b="1" dirty="0">
                <a:latin typeface="Lato"/>
              </a:rPr>
              <a:t>For Emergency FMLEA: </a:t>
            </a:r>
          </a:p>
          <a:p>
            <a:pPr>
              <a:buFont typeface="Arial" panose="020B0604020202020204" pitchFamily="34" charset="0"/>
              <a:buChar char="•"/>
            </a:pPr>
            <a:r>
              <a:rPr lang="en-US" b="1" dirty="0">
                <a:latin typeface="Lato"/>
              </a:rPr>
              <a:t>2/3</a:t>
            </a:r>
            <a:r>
              <a:rPr lang="en-US" dirty="0">
                <a:latin typeface="Lato"/>
              </a:rPr>
              <a:t> of the employee’s regular rate of pay, subject to a maximum of </a:t>
            </a:r>
            <a:r>
              <a:rPr lang="en-US" b="1" dirty="0">
                <a:latin typeface="Lato"/>
              </a:rPr>
              <a:t>$200</a:t>
            </a:r>
            <a:r>
              <a:rPr lang="en-US" dirty="0">
                <a:latin typeface="Lato"/>
              </a:rPr>
              <a:t> per day and $10,000 in the aggregate (50 days)</a:t>
            </a:r>
          </a:p>
        </p:txBody>
      </p:sp>
      <p:pic>
        <p:nvPicPr>
          <p:cNvPr id="4" name="Picture 3">
            <a:extLst>
              <a:ext uri="{FF2B5EF4-FFF2-40B4-BE49-F238E27FC236}">
                <a16:creationId xmlns:a16="http://schemas.microsoft.com/office/drawing/2014/main" id="{90B5047E-506D-4A8B-8730-5DF1EB07407E}"/>
              </a:ext>
            </a:extLst>
          </p:cNvPr>
          <p:cNvPicPr>
            <a:picLocks noChangeAspect="1"/>
          </p:cNvPicPr>
          <p:nvPr/>
        </p:nvPicPr>
        <p:blipFill>
          <a:blip r:embed="rId2"/>
          <a:stretch>
            <a:fillRect/>
          </a:stretch>
        </p:blipFill>
        <p:spPr>
          <a:xfrm>
            <a:off x="7010400" y="736447"/>
            <a:ext cx="1524132" cy="603556"/>
          </a:xfrm>
          <a:prstGeom prst="rect">
            <a:avLst/>
          </a:prstGeom>
        </p:spPr>
      </p:pic>
    </p:spTree>
    <p:extLst>
      <p:ext uri="{BB962C8B-B14F-4D97-AF65-F5344CB8AC3E}">
        <p14:creationId xmlns:p14="http://schemas.microsoft.com/office/powerpoint/2010/main" val="397091165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F6D8-B7A7-41C7-AFCE-F6603A0045C8}"/>
              </a:ext>
            </a:extLst>
          </p:cNvPr>
          <p:cNvSpPr>
            <a:spLocks noGrp="1"/>
          </p:cNvSpPr>
          <p:nvPr>
            <p:ph type="title"/>
          </p:nvPr>
        </p:nvSpPr>
        <p:spPr/>
        <p:txBody>
          <a:bodyPr/>
          <a:lstStyle/>
          <a:p>
            <a:r>
              <a:rPr lang="en-US" dirty="0"/>
              <a:t>Employer Notice Requirements</a:t>
            </a:r>
          </a:p>
        </p:txBody>
      </p:sp>
      <p:sp>
        <p:nvSpPr>
          <p:cNvPr id="3" name="Content Placeholder 2">
            <a:extLst>
              <a:ext uri="{FF2B5EF4-FFF2-40B4-BE49-F238E27FC236}">
                <a16:creationId xmlns:a16="http://schemas.microsoft.com/office/drawing/2014/main" id="{A4C579A2-0CAA-431A-AEAB-805D76AC8E03}"/>
              </a:ext>
            </a:extLst>
          </p:cNvPr>
          <p:cNvSpPr>
            <a:spLocks noGrp="1"/>
          </p:cNvSpPr>
          <p:nvPr>
            <p:ph idx="1"/>
          </p:nvPr>
        </p:nvSpPr>
        <p:spPr/>
        <p:txBody>
          <a:bodyPr/>
          <a:lstStyle/>
          <a:p>
            <a:pPr>
              <a:buFont typeface="Arial" panose="020B0604020202020204" pitchFamily="34" charset="0"/>
              <a:buChar char="•"/>
            </a:pPr>
            <a:r>
              <a:rPr lang="en-US" dirty="0">
                <a:latin typeface="Lato"/>
              </a:rPr>
              <a:t>Each employer is required to post and keep posted, in conspicuous places on the premises of the employer where notices to employees are customarily posted, a notice, to be prepared or approved by the Secretary of Labor, of the requirements described in the Acts</a:t>
            </a:r>
          </a:p>
          <a:p>
            <a:pPr>
              <a:buFont typeface="Arial" panose="020B0604020202020204" pitchFamily="34" charset="0"/>
              <a:buChar char="•"/>
            </a:pPr>
            <a:r>
              <a:rPr lang="en-US" dirty="0">
                <a:latin typeface="Lato"/>
              </a:rPr>
              <a:t>The DOL has posted notices and other guidance here: </a:t>
            </a:r>
            <a:r>
              <a:rPr lang="en-US" dirty="0">
                <a:latin typeface="Lato"/>
                <a:hlinkClick r:id="rId2"/>
              </a:rPr>
              <a:t>https://www.dol.gov/agencies/whd/pandemic</a:t>
            </a:r>
            <a:r>
              <a:rPr lang="en-US" dirty="0">
                <a:latin typeface="Lato"/>
              </a:rPr>
              <a:t> </a:t>
            </a:r>
          </a:p>
          <a:p>
            <a:pPr>
              <a:buFont typeface="Arial" panose="020B0604020202020204" pitchFamily="34" charset="0"/>
              <a:buChar char="•"/>
            </a:pPr>
            <a:r>
              <a:rPr lang="en-US" dirty="0">
                <a:latin typeface="Lato"/>
              </a:rPr>
              <a:t>Employers will also want to provide forms for employees to notify the employer of the need for leave (more below)</a:t>
            </a:r>
          </a:p>
        </p:txBody>
      </p:sp>
      <p:pic>
        <p:nvPicPr>
          <p:cNvPr id="4" name="Picture 3">
            <a:extLst>
              <a:ext uri="{FF2B5EF4-FFF2-40B4-BE49-F238E27FC236}">
                <a16:creationId xmlns:a16="http://schemas.microsoft.com/office/drawing/2014/main" id="{61D52230-101F-4DC9-9F64-52137EB16E63}"/>
              </a:ext>
            </a:extLst>
          </p:cNvPr>
          <p:cNvPicPr>
            <a:picLocks noChangeAspect="1"/>
          </p:cNvPicPr>
          <p:nvPr/>
        </p:nvPicPr>
        <p:blipFill>
          <a:blip r:embed="rId3"/>
          <a:stretch>
            <a:fillRect/>
          </a:stretch>
        </p:blipFill>
        <p:spPr>
          <a:xfrm>
            <a:off x="7086600" y="622746"/>
            <a:ext cx="1524132" cy="603556"/>
          </a:xfrm>
          <a:prstGeom prst="rect">
            <a:avLst/>
          </a:prstGeom>
        </p:spPr>
      </p:pic>
    </p:spTree>
    <p:extLst>
      <p:ext uri="{BB962C8B-B14F-4D97-AF65-F5344CB8AC3E}">
        <p14:creationId xmlns:p14="http://schemas.microsoft.com/office/powerpoint/2010/main" val="31814361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C791-0045-45F7-983B-B16920292559}"/>
              </a:ext>
            </a:extLst>
          </p:cNvPr>
          <p:cNvSpPr>
            <a:spLocks noGrp="1"/>
          </p:cNvSpPr>
          <p:nvPr>
            <p:ph type="title"/>
          </p:nvPr>
        </p:nvSpPr>
        <p:spPr/>
        <p:txBody>
          <a:bodyPr/>
          <a:lstStyle/>
          <a:p>
            <a:r>
              <a:rPr lang="en-US" dirty="0"/>
              <a:t>Employee Notice</a:t>
            </a:r>
          </a:p>
        </p:txBody>
      </p:sp>
      <p:sp>
        <p:nvSpPr>
          <p:cNvPr id="3" name="Content Placeholder 2">
            <a:extLst>
              <a:ext uri="{FF2B5EF4-FFF2-40B4-BE49-F238E27FC236}">
                <a16:creationId xmlns:a16="http://schemas.microsoft.com/office/drawing/2014/main" id="{067D23EC-00E7-4FDA-96D7-AAD30CB79372}"/>
              </a:ext>
            </a:extLst>
          </p:cNvPr>
          <p:cNvSpPr>
            <a:spLocks noGrp="1"/>
          </p:cNvSpPr>
          <p:nvPr>
            <p:ph idx="1"/>
          </p:nvPr>
        </p:nvSpPr>
        <p:spPr/>
        <p:txBody>
          <a:bodyPr/>
          <a:lstStyle/>
          <a:p>
            <a:pPr>
              <a:buFont typeface="Arial" panose="020B0604020202020204" pitchFamily="34" charset="0"/>
              <a:buChar char="•"/>
            </a:pPr>
            <a:r>
              <a:rPr lang="en-US" dirty="0">
                <a:latin typeface="Lato"/>
              </a:rPr>
              <a:t>After the first workday (or portion thereof) an employee receives Emergency Paid Sick Time, an employer may require the employee to follow reasonable notice procedures in order to continue receiving such paid sick time</a:t>
            </a:r>
          </a:p>
          <a:p>
            <a:pPr>
              <a:buFont typeface="Arial" panose="020B0604020202020204" pitchFamily="34" charset="0"/>
              <a:buChar char="•"/>
            </a:pPr>
            <a:r>
              <a:rPr lang="en-US" dirty="0">
                <a:latin typeface="Lato"/>
              </a:rPr>
              <a:t>In any case where the necessity for EFMLEA leave is foreseeable, an employee shall provide the employer with such notice of leave as is practicable</a:t>
            </a:r>
          </a:p>
          <a:p>
            <a:pPr>
              <a:buFont typeface="Arial" panose="020B0604020202020204" pitchFamily="34" charset="0"/>
              <a:buChar char="•"/>
            </a:pPr>
            <a:r>
              <a:rPr lang="en-US" dirty="0">
                <a:latin typeface="Lato"/>
              </a:rPr>
              <a:t>Hopefully we will get DOL guidance on this</a:t>
            </a:r>
          </a:p>
          <a:p>
            <a:pPr>
              <a:buFont typeface="Arial" panose="020B0604020202020204" pitchFamily="34" charset="0"/>
              <a:buChar char="•"/>
            </a:pPr>
            <a:r>
              <a:rPr lang="en-US" dirty="0">
                <a:latin typeface="Lato"/>
              </a:rPr>
              <a:t>Employers need processes that will document the request/need for leave and the dates and amounts granted</a:t>
            </a:r>
          </a:p>
          <a:p>
            <a:endParaRPr lang="en-US" dirty="0">
              <a:latin typeface="Lato"/>
            </a:endParaRPr>
          </a:p>
        </p:txBody>
      </p:sp>
      <p:pic>
        <p:nvPicPr>
          <p:cNvPr id="4" name="Picture 3">
            <a:extLst>
              <a:ext uri="{FF2B5EF4-FFF2-40B4-BE49-F238E27FC236}">
                <a16:creationId xmlns:a16="http://schemas.microsoft.com/office/drawing/2014/main" id="{53CD92D5-6CAC-4984-A973-CF59D016D337}"/>
              </a:ext>
            </a:extLst>
          </p:cNvPr>
          <p:cNvPicPr>
            <a:picLocks noChangeAspect="1"/>
          </p:cNvPicPr>
          <p:nvPr/>
        </p:nvPicPr>
        <p:blipFill>
          <a:blip r:embed="rId2"/>
          <a:stretch>
            <a:fillRect/>
          </a:stretch>
        </p:blipFill>
        <p:spPr>
          <a:xfrm>
            <a:off x="7086600" y="736447"/>
            <a:ext cx="1524132" cy="603556"/>
          </a:xfrm>
          <a:prstGeom prst="rect">
            <a:avLst/>
          </a:prstGeom>
        </p:spPr>
      </p:pic>
    </p:spTree>
    <p:extLst>
      <p:ext uri="{BB962C8B-B14F-4D97-AF65-F5344CB8AC3E}">
        <p14:creationId xmlns:p14="http://schemas.microsoft.com/office/powerpoint/2010/main" val="12544748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1C791-0045-45F7-983B-B16920292559}"/>
              </a:ext>
            </a:extLst>
          </p:cNvPr>
          <p:cNvSpPr>
            <a:spLocks noGrp="1"/>
          </p:cNvSpPr>
          <p:nvPr>
            <p:ph type="title"/>
          </p:nvPr>
        </p:nvSpPr>
        <p:spPr/>
        <p:txBody>
          <a:bodyPr/>
          <a:lstStyle/>
          <a:p>
            <a:r>
              <a:rPr lang="en-US" dirty="0"/>
              <a:t>Employee Notice</a:t>
            </a:r>
          </a:p>
        </p:txBody>
      </p:sp>
      <p:sp>
        <p:nvSpPr>
          <p:cNvPr id="3" name="Content Placeholder 2">
            <a:extLst>
              <a:ext uri="{FF2B5EF4-FFF2-40B4-BE49-F238E27FC236}">
                <a16:creationId xmlns:a16="http://schemas.microsoft.com/office/drawing/2014/main" id="{067D23EC-00E7-4FDA-96D7-AAD30CB79372}"/>
              </a:ext>
            </a:extLst>
          </p:cNvPr>
          <p:cNvSpPr>
            <a:spLocks noGrp="1"/>
          </p:cNvSpPr>
          <p:nvPr>
            <p:ph idx="1"/>
          </p:nvPr>
        </p:nvSpPr>
        <p:spPr/>
        <p:txBody>
          <a:bodyPr/>
          <a:lstStyle/>
          <a:p>
            <a:pPr marL="0" indent="0">
              <a:buNone/>
            </a:pPr>
            <a:r>
              <a:rPr lang="en-US" dirty="0">
                <a:latin typeface="Lato"/>
              </a:rPr>
              <a:t>Employer will want to inform employees of what they need to do to take leave under the Acts. </a:t>
            </a:r>
          </a:p>
          <a:p>
            <a:pPr marL="514350" indent="-285750">
              <a:buFont typeface="Arial" panose="020B0604020202020204" pitchFamily="34" charset="0"/>
              <a:buChar char="•"/>
            </a:pPr>
            <a:r>
              <a:rPr lang="en-US" dirty="0">
                <a:latin typeface="Lato"/>
              </a:rPr>
              <a:t>Written/email notice of leave?</a:t>
            </a:r>
          </a:p>
          <a:p>
            <a:pPr marL="514350" indent="-285750">
              <a:buFont typeface="Arial" panose="020B0604020202020204" pitchFamily="34" charset="0"/>
              <a:buChar char="•"/>
            </a:pPr>
            <a:r>
              <a:rPr lang="en-US" dirty="0">
                <a:latin typeface="Lato"/>
              </a:rPr>
              <a:t>Telephone, followed by written request?</a:t>
            </a:r>
          </a:p>
          <a:p>
            <a:pPr marL="514350" indent="-285750">
              <a:buFont typeface="Arial" panose="020B0604020202020204" pitchFamily="34" charset="0"/>
              <a:buChar char="•"/>
            </a:pPr>
            <a:r>
              <a:rPr lang="en-US" dirty="0">
                <a:latin typeface="Lato"/>
              </a:rPr>
              <a:t>Documenting the need?</a:t>
            </a:r>
          </a:p>
          <a:p>
            <a:pPr marL="514350" indent="-285750">
              <a:buFont typeface="Arial" panose="020B0604020202020204" pitchFamily="34" charset="0"/>
              <a:buChar char="•"/>
            </a:pPr>
            <a:r>
              <a:rPr lang="en-US" dirty="0">
                <a:latin typeface="Lato"/>
              </a:rPr>
              <a:t>Tie to payroll periods (to try and avoid trailing adjustments)</a:t>
            </a:r>
          </a:p>
          <a:p>
            <a:endParaRPr lang="en-US" dirty="0">
              <a:latin typeface="Lato"/>
            </a:endParaRPr>
          </a:p>
        </p:txBody>
      </p:sp>
      <p:pic>
        <p:nvPicPr>
          <p:cNvPr id="4" name="Picture 3">
            <a:extLst>
              <a:ext uri="{FF2B5EF4-FFF2-40B4-BE49-F238E27FC236}">
                <a16:creationId xmlns:a16="http://schemas.microsoft.com/office/drawing/2014/main" id="{C0A980C1-0DBA-4319-8E04-3CA9F6AE9302}"/>
              </a:ext>
            </a:extLst>
          </p:cNvPr>
          <p:cNvPicPr>
            <a:picLocks noChangeAspect="1"/>
          </p:cNvPicPr>
          <p:nvPr/>
        </p:nvPicPr>
        <p:blipFill>
          <a:blip r:embed="rId2"/>
          <a:stretch>
            <a:fillRect/>
          </a:stretch>
        </p:blipFill>
        <p:spPr>
          <a:xfrm>
            <a:off x="7162800" y="672313"/>
            <a:ext cx="1524132" cy="603556"/>
          </a:xfrm>
          <a:prstGeom prst="rect">
            <a:avLst/>
          </a:prstGeom>
        </p:spPr>
      </p:pic>
    </p:spTree>
    <p:extLst>
      <p:ext uri="{BB962C8B-B14F-4D97-AF65-F5344CB8AC3E}">
        <p14:creationId xmlns:p14="http://schemas.microsoft.com/office/powerpoint/2010/main" val="10979734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BF8E9-9CD3-4977-A65C-20ECB5DBC3A3}"/>
              </a:ext>
            </a:extLst>
          </p:cNvPr>
          <p:cNvSpPr>
            <a:spLocks noGrp="1"/>
          </p:cNvSpPr>
          <p:nvPr>
            <p:ph type="title"/>
          </p:nvPr>
        </p:nvSpPr>
        <p:spPr/>
        <p:txBody>
          <a:bodyPr/>
          <a:lstStyle/>
          <a:p>
            <a:r>
              <a:rPr lang="en-US" dirty="0"/>
              <a:t>Sequencing</a:t>
            </a:r>
          </a:p>
        </p:txBody>
      </p:sp>
      <p:sp>
        <p:nvSpPr>
          <p:cNvPr id="3" name="Content Placeholder 2">
            <a:extLst>
              <a:ext uri="{FF2B5EF4-FFF2-40B4-BE49-F238E27FC236}">
                <a16:creationId xmlns:a16="http://schemas.microsoft.com/office/drawing/2014/main" id="{9A26C6E8-E02C-40FD-9A7E-C28E1BCD3C60}"/>
              </a:ext>
            </a:extLst>
          </p:cNvPr>
          <p:cNvSpPr>
            <a:spLocks noGrp="1"/>
          </p:cNvSpPr>
          <p:nvPr>
            <p:ph idx="1"/>
          </p:nvPr>
        </p:nvSpPr>
        <p:spPr/>
        <p:txBody>
          <a:bodyPr/>
          <a:lstStyle/>
          <a:p>
            <a:r>
              <a:rPr lang="en-US" dirty="0">
                <a:latin typeface="Lato"/>
              </a:rPr>
              <a:t>Before April 1 (or earlier voluntary compliance date): Consider paying out state-mandated sick leave (if possible) and vacation for leave taken before April 1, then </a:t>
            </a:r>
          </a:p>
          <a:p>
            <a:r>
              <a:rPr lang="en-US" dirty="0">
                <a:latin typeface="Lato"/>
              </a:rPr>
              <a:t>As of April 1 (or earlier voluntary compliance date), if applicable: Emergency Paid Sick Time (EPST) comes first for employees off work because they are caring for a son or daughter of such employee if the school or place of care of the son or daughter has been closed, or the child care provider of such son or daughter is unavailable, due to COVID-19 precautions.  For these people, you cannot substitute any other paid leave.</a:t>
            </a:r>
          </a:p>
          <a:p>
            <a:r>
              <a:rPr lang="en-US" dirty="0">
                <a:latin typeface="Lato"/>
              </a:rPr>
              <a:t>If EPSLA leave is not available, or runs out, consider whether EFMLEA is available.</a:t>
            </a:r>
          </a:p>
          <a:p>
            <a:endParaRPr lang="en-US" dirty="0">
              <a:latin typeface="Lato"/>
            </a:endParaRPr>
          </a:p>
        </p:txBody>
      </p:sp>
      <p:pic>
        <p:nvPicPr>
          <p:cNvPr id="4" name="Picture 3">
            <a:extLst>
              <a:ext uri="{FF2B5EF4-FFF2-40B4-BE49-F238E27FC236}">
                <a16:creationId xmlns:a16="http://schemas.microsoft.com/office/drawing/2014/main" id="{7BF431C6-068E-4FFC-8CC5-45103BC02E7F}"/>
              </a:ext>
            </a:extLst>
          </p:cNvPr>
          <p:cNvPicPr>
            <a:picLocks noChangeAspect="1"/>
          </p:cNvPicPr>
          <p:nvPr/>
        </p:nvPicPr>
        <p:blipFill>
          <a:blip r:embed="rId2"/>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371387939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E4258-5D1B-4FAB-9418-4C8C17C36BE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E5B10EB9-B9C7-407F-B8BC-535DE809AF92}"/>
              </a:ext>
            </a:extLst>
          </p:cNvPr>
          <p:cNvSpPr>
            <a:spLocks noGrp="1"/>
          </p:cNvSpPr>
          <p:nvPr>
            <p:ph idx="1"/>
          </p:nvPr>
        </p:nvSpPr>
        <p:spPr/>
        <p:txBody>
          <a:bodyPr/>
          <a:lstStyle/>
          <a:p>
            <a:pPr marL="0" indent="0">
              <a:buNone/>
            </a:pPr>
            <a:r>
              <a:rPr lang="en-US" dirty="0">
                <a:latin typeface="Lato"/>
              </a:rPr>
              <a:t>Full time Employee paid at rate of $30 per hour could work full time at home, except that:</a:t>
            </a:r>
          </a:p>
          <a:p>
            <a:r>
              <a:rPr lang="en-US" dirty="0">
                <a:latin typeface="Lato"/>
              </a:rPr>
              <a:t>EE’s child is off school due to school closure. As a result, EE can only work half time (20 hours per week)</a:t>
            </a:r>
          </a:p>
          <a:p>
            <a:r>
              <a:rPr lang="en-US" dirty="0">
                <a:latin typeface="Lato"/>
              </a:rPr>
              <a:t>Employer pays full wages - $30 for 20 hours per week</a:t>
            </a:r>
          </a:p>
          <a:p>
            <a:r>
              <a:rPr lang="en-US" dirty="0">
                <a:latin typeface="Lato"/>
              </a:rPr>
              <a:t>Employer pays the other half of the hours – 20 hours at $20 per hour (2/3 of $30)</a:t>
            </a:r>
          </a:p>
          <a:p>
            <a:r>
              <a:rPr lang="en-US" dirty="0">
                <a:latin typeface="Lato"/>
              </a:rPr>
              <a:t>Employee uses 2.5 days of EPST per week</a:t>
            </a:r>
          </a:p>
        </p:txBody>
      </p:sp>
      <p:pic>
        <p:nvPicPr>
          <p:cNvPr id="4" name="Picture 3">
            <a:extLst>
              <a:ext uri="{FF2B5EF4-FFF2-40B4-BE49-F238E27FC236}">
                <a16:creationId xmlns:a16="http://schemas.microsoft.com/office/drawing/2014/main" id="{6C272442-C7AF-4082-8468-D1A67FAE8A9D}"/>
              </a:ext>
            </a:extLst>
          </p:cNvPr>
          <p:cNvPicPr>
            <a:picLocks noChangeAspect="1"/>
          </p:cNvPicPr>
          <p:nvPr/>
        </p:nvPicPr>
        <p:blipFill>
          <a:blip r:embed="rId2"/>
          <a:stretch>
            <a:fillRect/>
          </a:stretch>
        </p:blipFill>
        <p:spPr>
          <a:xfrm>
            <a:off x="7086600" y="736447"/>
            <a:ext cx="1524132" cy="603556"/>
          </a:xfrm>
          <a:prstGeom prst="rect">
            <a:avLst/>
          </a:prstGeom>
        </p:spPr>
      </p:pic>
    </p:spTree>
    <p:extLst>
      <p:ext uri="{BB962C8B-B14F-4D97-AF65-F5344CB8AC3E}">
        <p14:creationId xmlns:p14="http://schemas.microsoft.com/office/powerpoint/2010/main" val="5249859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2B82-B55B-418E-9DEE-D0C7A473B796}"/>
              </a:ext>
            </a:extLst>
          </p:cNvPr>
          <p:cNvSpPr>
            <a:spLocks noGrp="1"/>
          </p:cNvSpPr>
          <p:nvPr>
            <p:ph type="title"/>
          </p:nvPr>
        </p:nvSpPr>
        <p:spPr/>
        <p:txBody>
          <a:bodyPr/>
          <a:lstStyle/>
          <a:p>
            <a:r>
              <a:rPr lang="en-US" dirty="0"/>
              <a:t>EFMLEA Job Restoration Rights</a:t>
            </a:r>
          </a:p>
        </p:txBody>
      </p:sp>
      <p:sp>
        <p:nvSpPr>
          <p:cNvPr id="3" name="Content Placeholder 2">
            <a:extLst>
              <a:ext uri="{FF2B5EF4-FFF2-40B4-BE49-F238E27FC236}">
                <a16:creationId xmlns:a16="http://schemas.microsoft.com/office/drawing/2014/main" id="{99C9F65E-4C95-4F9E-99E1-D9C5BD8E8F64}"/>
              </a:ext>
            </a:extLst>
          </p:cNvPr>
          <p:cNvSpPr>
            <a:spLocks noGrp="1"/>
          </p:cNvSpPr>
          <p:nvPr>
            <p:ph idx="1"/>
          </p:nvPr>
        </p:nvSpPr>
        <p:spPr/>
        <p:txBody>
          <a:bodyPr/>
          <a:lstStyle/>
          <a:p>
            <a:r>
              <a:rPr lang="en-US" dirty="0">
                <a:latin typeface="Lato"/>
              </a:rPr>
              <a:t>FMLA generally requires reinstatement after the end of FMLA leave to the same or a substantially similar position</a:t>
            </a:r>
          </a:p>
          <a:p>
            <a:r>
              <a:rPr lang="en-US" dirty="0">
                <a:latin typeface="Lato"/>
              </a:rPr>
              <a:t>Those same rules will apply to EFMLEA leave, except in the case of employers that employ fewer than 25 employees</a:t>
            </a:r>
          </a:p>
          <a:p>
            <a:r>
              <a:rPr lang="en-US" dirty="0">
                <a:latin typeface="Lato"/>
              </a:rPr>
              <a:t>For such employers, the general FMLA job restoration rights will not apply to EFMLEA leave if certain conditions are met</a:t>
            </a:r>
          </a:p>
          <a:p>
            <a:r>
              <a:rPr lang="en-US" dirty="0">
                <a:latin typeface="Lato"/>
              </a:rPr>
              <a:t>If the position held by the employee when the EFMLEA leave commenced does not exist due to economic conditions or other changes in operating conditions of the employer that affect employment and that are caused by an emergency with respect to COVID-19 declared by a Federal, State, or local authority during the period of leave, then….</a:t>
            </a:r>
          </a:p>
        </p:txBody>
      </p:sp>
      <p:pic>
        <p:nvPicPr>
          <p:cNvPr id="4" name="Picture 3">
            <a:extLst>
              <a:ext uri="{FF2B5EF4-FFF2-40B4-BE49-F238E27FC236}">
                <a16:creationId xmlns:a16="http://schemas.microsoft.com/office/drawing/2014/main" id="{92C2A9E5-2544-4F43-A9A7-F32668EEF340}"/>
              </a:ext>
            </a:extLst>
          </p:cNvPr>
          <p:cNvPicPr>
            <a:picLocks noChangeAspect="1"/>
          </p:cNvPicPr>
          <p:nvPr/>
        </p:nvPicPr>
        <p:blipFill>
          <a:blip r:embed="rId2"/>
          <a:stretch>
            <a:fillRect/>
          </a:stretch>
        </p:blipFill>
        <p:spPr>
          <a:xfrm>
            <a:off x="7239000" y="736447"/>
            <a:ext cx="1524132" cy="603556"/>
          </a:xfrm>
          <a:prstGeom prst="rect">
            <a:avLst/>
          </a:prstGeom>
        </p:spPr>
      </p:pic>
    </p:spTree>
    <p:extLst>
      <p:ext uri="{BB962C8B-B14F-4D97-AF65-F5344CB8AC3E}">
        <p14:creationId xmlns:p14="http://schemas.microsoft.com/office/powerpoint/2010/main" val="413488216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52B82-B55B-418E-9DEE-D0C7A473B796}"/>
              </a:ext>
            </a:extLst>
          </p:cNvPr>
          <p:cNvSpPr>
            <a:spLocks noGrp="1"/>
          </p:cNvSpPr>
          <p:nvPr>
            <p:ph type="title"/>
          </p:nvPr>
        </p:nvSpPr>
        <p:spPr/>
        <p:txBody>
          <a:bodyPr/>
          <a:lstStyle/>
          <a:p>
            <a:r>
              <a:rPr lang="en-US" dirty="0"/>
              <a:t>EFMLEA Job Restoration Rights</a:t>
            </a:r>
          </a:p>
        </p:txBody>
      </p:sp>
      <p:sp>
        <p:nvSpPr>
          <p:cNvPr id="3" name="Content Placeholder 2">
            <a:extLst>
              <a:ext uri="{FF2B5EF4-FFF2-40B4-BE49-F238E27FC236}">
                <a16:creationId xmlns:a16="http://schemas.microsoft.com/office/drawing/2014/main" id="{99C9F65E-4C95-4F9E-99E1-D9C5BD8E8F64}"/>
              </a:ext>
            </a:extLst>
          </p:cNvPr>
          <p:cNvSpPr>
            <a:spLocks noGrp="1"/>
          </p:cNvSpPr>
          <p:nvPr>
            <p:ph idx="1"/>
          </p:nvPr>
        </p:nvSpPr>
        <p:spPr/>
        <p:txBody>
          <a:bodyPr/>
          <a:lstStyle/>
          <a:p>
            <a:pPr marL="0" indent="0">
              <a:buNone/>
            </a:pPr>
            <a:r>
              <a:rPr lang="en-US" dirty="0">
                <a:latin typeface="Lato"/>
              </a:rPr>
              <a:t>Conditions for ERs with fewer than 25 EEs if the position is not available:</a:t>
            </a:r>
          </a:p>
          <a:p>
            <a:pPr>
              <a:buFont typeface="Arial" panose="020B0604020202020204" pitchFamily="34" charset="0"/>
              <a:buChar char="•"/>
            </a:pPr>
            <a:r>
              <a:rPr lang="en-US" dirty="0">
                <a:latin typeface="Lato"/>
              </a:rPr>
              <a:t>The employer makes reasonable efforts to restore the employee to a position equivalent to the position the employee held when the leave commenced, with equivalent employment benefits, pay, and other terms and conditions of employment</a:t>
            </a:r>
          </a:p>
          <a:p>
            <a:pPr>
              <a:buFont typeface="Arial" panose="020B0604020202020204" pitchFamily="34" charset="0"/>
              <a:buChar char="•"/>
            </a:pPr>
            <a:r>
              <a:rPr lang="en-US" dirty="0">
                <a:latin typeface="Lato"/>
              </a:rPr>
              <a:t>If the reasonable efforts of the employer fail, the employer makes reasonable efforts to contact the employee if an equivalent position becomes available during the one year period beginning on the earlier of (i) the date the EFMLEA leave ends or (ii) the date that is 12 weeks after the EFMLEA leave begins</a:t>
            </a:r>
          </a:p>
        </p:txBody>
      </p:sp>
      <p:pic>
        <p:nvPicPr>
          <p:cNvPr id="4" name="Picture 3">
            <a:extLst>
              <a:ext uri="{FF2B5EF4-FFF2-40B4-BE49-F238E27FC236}">
                <a16:creationId xmlns:a16="http://schemas.microsoft.com/office/drawing/2014/main" id="{0CCCC0D7-F910-4881-BCEC-2AEAE35713E8}"/>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41465989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A7CB7-D39B-408C-9368-4E9A6C787A9D}"/>
              </a:ext>
            </a:extLst>
          </p:cNvPr>
          <p:cNvSpPr>
            <a:spLocks noGrp="1"/>
          </p:cNvSpPr>
          <p:nvPr>
            <p:ph type="title"/>
          </p:nvPr>
        </p:nvSpPr>
        <p:spPr/>
        <p:txBody>
          <a:bodyPr/>
          <a:lstStyle/>
          <a:p>
            <a:pPr eaLnBrk="1" fontAlgn="auto" hangingPunct="1">
              <a:spcAft>
                <a:spcPts val="0"/>
              </a:spcAft>
              <a:defRPr/>
            </a:pPr>
            <a:r>
              <a:rPr lang="en-US" dirty="0"/>
              <a:t>Which Employers are Covered?</a:t>
            </a:r>
          </a:p>
        </p:txBody>
      </p:sp>
      <p:sp>
        <p:nvSpPr>
          <p:cNvPr id="3" name="Content Placeholder 2">
            <a:extLst>
              <a:ext uri="{FF2B5EF4-FFF2-40B4-BE49-F238E27FC236}">
                <a16:creationId xmlns:a16="http://schemas.microsoft.com/office/drawing/2014/main" id="{0FE4E805-21E9-4088-9DFD-9E816AD3C16E}"/>
              </a:ext>
            </a:extLst>
          </p:cNvPr>
          <p:cNvSpPr>
            <a:spLocks noGrp="1"/>
          </p:cNvSpPr>
          <p:nvPr>
            <p:ph idx="1"/>
          </p:nvPr>
        </p:nvSpPr>
        <p:spPr>
          <a:xfrm>
            <a:off x="685800" y="2011363"/>
            <a:ext cx="7772400" cy="4237037"/>
          </a:xfrm>
        </p:spPr>
        <p:txBody>
          <a:bodyPr rtlCol="0">
            <a:normAutofit lnSpcReduction="10000"/>
          </a:bodyPr>
          <a:lstStyle/>
          <a:p>
            <a:pPr marL="0" indent="0">
              <a:buNone/>
            </a:pPr>
            <a:r>
              <a:rPr lang="en-US" dirty="0">
                <a:latin typeface="Lato"/>
              </a:rPr>
              <a:t>Both The Emergency Paid Sick Leave Act (EPSLA) and The Emergency Family and Medical Leave Expansion Act (EFMLEA):</a:t>
            </a:r>
          </a:p>
          <a:p>
            <a:pPr>
              <a:buFont typeface="Arial" panose="020B0604020202020204" pitchFamily="34" charset="0"/>
              <a:buChar char="•"/>
            </a:pPr>
            <a:r>
              <a:rPr lang="en-US" dirty="0">
                <a:latin typeface="Lato"/>
              </a:rPr>
              <a:t>Take effect on April 1, 2020, and will sunset on December 31, 2020</a:t>
            </a:r>
          </a:p>
          <a:p>
            <a:pPr>
              <a:buFont typeface="Arial" panose="020B0604020202020204" pitchFamily="34" charset="0"/>
              <a:buChar char="•"/>
            </a:pPr>
            <a:r>
              <a:rPr lang="en-US" dirty="0">
                <a:latin typeface="Lato"/>
              </a:rPr>
              <a:t>Voluntary compliance permitted as of Friday March 2</a:t>
            </a:r>
          </a:p>
          <a:p>
            <a:pPr>
              <a:buFont typeface="Arial" panose="020B0604020202020204" pitchFamily="34" charset="0"/>
              <a:buChar char="•"/>
            </a:pPr>
            <a:r>
              <a:rPr lang="en-US" dirty="0">
                <a:latin typeface="Lato"/>
              </a:rPr>
              <a:t>Apply to private employers that have fewer than 500 employees</a:t>
            </a:r>
          </a:p>
          <a:p>
            <a:pPr marL="742950" lvl="1" indent="-285750">
              <a:buFont typeface="Arial" panose="020B0604020202020204" pitchFamily="34" charset="0"/>
              <a:buChar char="•"/>
            </a:pPr>
            <a:r>
              <a:rPr lang="en-US" dirty="0">
                <a:latin typeface="Lato"/>
              </a:rPr>
              <a:t>Each employee counts for the 500 count, regardless of whether full-time, part-time, or on leave</a:t>
            </a:r>
          </a:p>
          <a:p>
            <a:pPr marL="742950" lvl="1" indent="-285750">
              <a:buFont typeface="Arial" panose="020B0604020202020204" pitchFamily="34" charset="0"/>
              <a:buChar char="•"/>
            </a:pPr>
            <a:r>
              <a:rPr lang="en-US" dirty="0">
                <a:latin typeface="Lato"/>
              </a:rPr>
              <a:t>Also applies to governmental employers, regardless of number of employees</a:t>
            </a:r>
          </a:p>
          <a:p>
            <a:pPr marL="0" indent="0">
              <a:buNone/>
            </a:pPr>
            <a:endParaRPr lang="en-US" dirty="0">
              <a:latin typeface="Lato"/>
            </a:endParaRPr>
          </a:p>
        </p:txBody>
      </p:sp>
      <p:pic>
        <p:nvPicPr>
          <p:cNvPr id="9220" name="Picture 3">
            <a:extLst>
              <a:ext uri="{FF2B5EF4-FFF2-40B4-BE49-F238E27FC236}">
                <a16:creationId xmlns:a16="http://schemas.microsoft.com/office/drawing/2014/main" id="{8A30BCCC-B3E8-4C14-98BD-02ED4679E7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736600"/>
            <a:ext cx="15240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29589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8F3D-8851-49EE-8C13-B5F96A05811E}"/>
              </a:ext>
            </a:extLst>
          </p:cNvPr>
          <p:cNvSpPr>
            <a:spLocks noGrp="1"/>
          </p:cNvSpPr>
          <p:nvPr>
            <p:ph type="title"/>
          </p:nvPr>
        </p:nvSpPr>
        <p:spPr/>
        <p:txBody>
          <a:bodyPr/>
          <a:lstStyle/>
          <a:p>
            <a:r>
              <a:rPr lang="en-US" dirty="0"/>
              <a:t>Other Notes</a:t>
            </a:r>
          </a:p>
        </p:txBody>
      </p:sp>
      <p:sp>
        <p:nvSpPr>
          <p:cNvPr id="3" name="Content Placeholder 2">
            <a:extLst>
              <a:ext uri="{FF2B5EF4-FFF2-40B4-BE49-F238E27FC236}">
                <a16:creationId xmlns:a16="http://schemas.microsoft.com/office/drawing/2014/main" id="{1605757B-971C-469A-AB13-E4039FFC6757}"/>
              </a:ext>
            </a:extLst>
          </p:cNvPr>
          <p:cNvSpPr>
            <a:spLocks noGrp="1"/>
          </p:cNvSpPr>
          <p:nvPr>
            <p:ph idx="1"/>
          </p:nvPr>
        </p:nvSpPr>
        <p:spPr/>
        <p:txBody>
          <a:bodyPr/>
          <a:lstStyle/>
          <a:p>
            <a:pPr>
              <a:buFont typeface="Arial" panose="020B0604020202020204" pitchFamily="34" charset="0"/>
              <a:buChar char="•"/>
            </a:pPr>
            <a:r>
              <a:rPr lang="en-US" dirty="0">
                <a:latin typeface="Lato"/>
              </a:rPr>
              <a:t>Any wages required to be paid by reason of the EFMLEA and EMPLEA are not considered wages for purposes of section 3111(a) (ER's 6.2% Medicare tax), but are subject to EE FICA tax</a:t>
            </a:r>
          </a:p>
          <a:p>
            <a:pPr>
              <a:buFont typeface="Arial" panose="020B0604020202020204" pitchFamily="34" charset="0"/>
              <a:buChar char="•"/>
            </a:pPr>
            <a:r>
              <a:rPr lang="en-US" dirty="0">
                <a:latin typeface="Lato"/>
              </a:rPr>
              <a:t>Presumably, employers could pay more than the minimum amounts, and could charge the excess against other applicable paid time (PTO and/or state mandated leave, if applicable)</a:t>
            </a:r>
          </a:p>
          <a:p>
            <a:pPr>
              <a:buFont typeface="Arial" panose="020B0604020202020204" pitchFamily="34" charset="0"/>
              <a:buChar char="•"/>
            </a:pPr>
            <a:r>
              <a:rPr lang="en-US" dirty="0">
                <a:latin typeface="Lato"/>
              </a:rPr>
              <a:t>Anti-retaliatory provisions (for taking leave or complaining about not being permitted to take leave)</a:t>
            </a:r>
          </a:p>
          <a:p>
            <a:pPr>
              <a:buFont typeface="Arial" panose="020B0604020202020204" pitchFamily="34" charset="0"/>
              <a:buChar char="•"/>
            </a:pPr>
            <a:r>
              <a:rPr lang="en-US" dirty="0">
                <a:latin typeface="Lato"/>
              </a:rPr>
              <a:t>Not required to pay out un-used EPST and EFMLEA leave upon termination</a:t>
            </a:r>
          </a:p>
        </p:txBody>
      </p:sp>
      <p:pic>
        <p:nvPicPr>
          <p:cNvPr id="4" name="Picture 3">
            <a:extLst>
              <a:ext uri="{FF2B5EF4-FFF2-40B4-BE49-F238E27FC236}">
                <a16:creationId xmlns:a16="http://schemas.microsoft.com/office/drawing/2014/main" id="{AD593E44-D904-464A-9E3A-DB6E80BD7A69}"/>
              </a:ext>
            </a:extLst>
          </p:cNvPr>
          <p:cNvPicPr>
            <a:picLocks noChangeAspect="1"/>
          </p:cNvPicPr>
          <p:nvPr/>
        </p:nvPicPr>
        <p:blipFill>
          <a:blip r:embed="rId2"/>
          <a:stretch>
            <a:fillRect/>
          </a:stretch>
        </p:blipFill>
        <p:spPr>
          <a:xfrm>
            <a:off x="7239000" y="838200"/>
            <a:ext cx="1524132" cy="603556"/>
          </a:xfrm>
          <a:prstGeom prst="rect">
            <a:avLst/>
          </a:prstGeom>
        </p:spPr>
      </p:pic>
    </p:spTree>
    <p:extLst>
      <p:ext uri="{BB962C8B-B14F-4D97-AF65-F5344CB8AC3E}">
        <p14:creationId xmlns:p14="http://schemas.microsoft.com/office/powerpoint/2010/main" val="361983668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8F3D-8851-49EE-8C13-B5F96A05811E}"/>
              </a:ext>
            </a:extLst>
          </p:cNvPr>
          <p:cNvSpPr>
            <a:spLocks noGrp="1"/>
          </p:cNvSpPr>
          <p:nvPr>
            <p:ph type="title"/>
          </p:nvPr>
        </p:nvSpPr>
        <p:spPr/>
        <p:txBody>
          <a:bodyPr/>
          <a:lstStyle/>
          <a:p>
            <a:r>
              <a:rPr lang="en-US" dirty="0"/>
              <a:t>Other Notes</a:t>
            </a:r>
          </a:p>
        </p:txBody>
      </p:sp>
      <p:sp>
        <p:nvSpPr>
          <p:cNvPr id="3" name="Content Placeholder 2">
            <a:extLst>
              <a:ext uri="{FF2B5EF4-FFF2-40B4-BE49-F238E27FC236}">
                <a16:creationId xmlns:a16="http://schemas.microsoft.com/office/drawing/2014/main" id="{1605757B-971C-469A-AB13-E4039FFC6757}"/>
              </a:ext>
            </a:extLst>
          </p:cNvPr>
          <p:cNvSpPr>
            <a:spLocks noGrp="1"/>
          </p:cNvSpPr>
          <p:nvPr>
            <p:ph idx="1"/>
          </p:nvPr>
        </p:nvSpPr>
        <p:spPr/>
        <p:txBody>
          <a:bodyPr/>
          <a:lstStyle/>
          <a:p>
            <a:pPr>
              <a:buFont typeface="Arial" panose="020B0604020202020204" pitchFamily="34" charset="0"/>
              <a:buChar char="•"/>
            </a:pPr>
            <a:r>
              <a:rPr lang="en-US" dirty="0">
                <a:latin typeface="Lato"/>
              </a:rPr>
              <a:t>DOL is required to issue guidelines to assist employers in calculating the amount of paid sick time under the Act</a:t>
            </a:r>
          </a:p>
          <a:p>
            <a:pPr>
              <a:buFont typeface="Arial" panose="020B0604020202020204" pitchFamily="34" charset="0"/>
              <a:buChar char="•"/>
            </a:pPr>
            <a:r>
              <a:rPr lang="en-US" dirty="0">
                <a:latin typeface="Lato"/>
              </a:rPr>
              <a:t>DOL can also issue guidance to ensure consistency between EPSLA and EFMLEA</a:t>
            </a:r>
          </a:p>
          <a:p>
            <a:pPr>
              <a:buFont typeface="Arial" panose="020B0604020202020204" pitchFamily="34" charset="0"/>
              <a:buChar char="•"/>
            </a:pPr>
            <a:r>
              <a:rPr lang="en-US" dirty="0">
                <a:latin typeface="Lato"/>
              </a:rPr>
              <a:t>Enforcement:</a:t>
            </a:r>
          </a:p>
          <a:p>
            <a:pPr lvl="1">
              <a:buFont typeface="Arial" panose="020B0604020202020204" pitchFamily="34" charset="0"/>
              <a:buChar char="•"/>
            </a:pPr>
            <a:r>
              <a:rPr lang="en-US" sz="1800" dirty="0">
                <a:latin typeface="Lato"/>
              </a:rPr>
              <a:t>Violations of EPST payment requirements enforced under FLSA (like failure to pay minimum wages and overtime)</a:t>
            </a:r>
          </a:p>
          <a:p>
            <a:pPr lvl="1">
              <a:buFont typeface="Arial" panose="020B0604020202020204" pitchFamily="34" charset="0"/>
              <a:buChar char="•"/>
            </a:pPr>
            <a:r>
              <a:rPr lang="en-US" sz="1800" dirty="0">
                <a:latin typeface="Lato"/>
              </a:rPr>
              <a:t>Violations of EFMLEA payment requirements enforced under FMLA</a:t>
            </a:r>
          </a:p>
          <a:p>
            <a:pPr lvl="1">
              <a:buFont typeface="Arial" panose="020B0604020202020204" pitchFamily="34" charset="0"/>
              <a:buChar char="•"/>
            </a:pPr>
            <a:r>
              <a:rPr lang="en-US" sz="1800" dirty="0">
                <a:latin typeface="Lato"/>
              </a:rPr>
              <a:t>DOL will observe a temporary 30 day non-enforcement period after April 1, so long as the employer has acted reasonably and in good faith to comply with the Act.  This means </a:t>
            </a:r>
            <a:r>
              <a:rPr lang="en-US" sz="1800" b="1" dirty="0">
                <a:latin typeface="Lato"/>
              </a:rPr>
              <a:t>violations are remedied </a:t>
            </a:r>
            <a:r>
              <a:rPr lang="en-US" sz="1800" dirty="0">
                <a:latin typeface="Lato"/>
              </a:rPr>
              <a:t>and the employee is </a:t>
            </a:r>
            <a:r>
              <a:rPr lang="en-US" sz="1800" b="1" dirty="0">
                <a:latin typeface="Lato"/>
              </a:rPr>
              <a:t>made whole </a:t>
            </a:r>
            <a:r>
              <a:rPr lang="en-US" sz="1800" dirty="0">
                <a:latin typeface="Lato"/>
              </a:rPr>
              <a:t>as soon as practicable by the employer, the violations </a:t>
            </a:r>
            <a:r>
              <a:rPr lang="en-US" sz="1800" b="1" dirty="0">
                <a:latin typeface="Lato"/>
              </a:rPr>
              <a:t>were not willful</a:t>
            </a:r>
            <a:r>
              <a:rPr lang="en-US" sz="1800" dirty="0">
                <a:latin typeface="Lato"/>
              </a:rPr>
              <a:t>, and the Department receives a </a:t>
            </a:r>
            <a:r>
              <a:rPr lang="en-US" sz="1800" b="1" dirty="0">
                <a:latin typeface="Lato"/>
              </a:rPr>
              <a:t>written commitment</a:t>
            </a:r>
            <a:r>
              <a:rPr lang="en-US" sz="1800" dirty="0">
                <a:latin typeface="Lato"/>
              </a:rPr>
              <a:t> from the employer to comply with the Act in the future. </a:t>
            </a:r>
          </a:p>
        </p:txBody>
      </p:sp>
      <p:pic>
        <p:nvPicPr>
          <p:cNvPr id="4" name="Picture 3">
            <a:extLst>
              <a:ext uri="{FF2B5EF4-FFF2-40B4-BE49-F238E27FC236}">
                <a16:creationId xmlns:a16="http://schemas.microsoft.com/office/drawing/2014/main" id="{EDB31A17-437C-44BC-81F2-925C16897668}"/>
              </a:ext>
            </a:extLst>
          </p:cNvPr>
          <p:cNvPicPr>
            <a:picLocks noChangeAspect="1"/>
          </p:cNvPicPr>
          <p:nvPr/>
        </p:nvPicPr>
        <p:blipFill>
          <a:blip r:embed="rId2"/>
          <a:stretch>
            <a:fillRect/>
          </a:stretch>
        </p:blipFill>
        <p:spPr>
          <a:xfrm>
            <a:off x="7239000" y="736447"/>
            <a:ext cx="1524132" cy="603556"/>
          </a:xfrm>
          <a:prstGeom prst="rect">
            <a:avLst/>
          </a:prstGeom>
        </p:spPr>
      </p:pic>
    </p:spTree>
    <p:extLst>
      <p:ext uri="{BB962C8B-B14F-4D97-AF65-F5344CB8AC3E}">
        <p14:creationId xmlns:p14="http://schemas.microsoft.com/office/powerpoint/2010/main" val="5444038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8F3D-8851-49EE-8C13-B5F96A05811E}"/>
              </a:ext>
            </a:extLst>
          </p:cNvPr>
          <p:cNvSpPr>
            <a:spLocks noGrp="1"/>
          </p:cNvSpPr>
          <p:nvPr>
            <p:ph type="title"/>
          </p:nvPr>
        </p:nvSpPr>
        <p:spPr/>
        <p:txBody>
          <a:bodyPr/>
          <a:lstStyle/>
          <a:p>
            <a:r>
              <a:rPr lang="en-US" dirty="0"/>
              <a:t>Other Notes</a:t>
            </a:r>
          </a:p>
        </p:txBody>
      </p:sp>
      <p:sp>
        <p:nvSpPr>
          <p:cNvPr id="3" name="Content Placeholder 2">
            <a:extLst>
              <a:ext uri="{FF2B5EF4-FFF2-40B4-BE49-F238E27FC236}">
                <a16:creationId xmlns:a16="http://schemas.microsoft.com/office/drawing/2014/main" id="{1605757B-971C-469A-AB13-E4039FFC6757}"/>
              </a:ext>
            </a:extLst>
          </p:cNvPr>
          <p:cNvSpPr>
            <a:spLocks noGrp="1"/>
          </p:cNvSpPr>
          <p:nvPr>
            <p:ph idx="1"/>
          </p:nvPr>
        </p:nvSpPr>
        <p:spPr/>
        <p:txBody>
          <a:bodyPr/>
          <a:lstStyle/>
          <a:p>
            <a:pPr marL="0" indent="0">
              <a:buNone/>
            </a:pPr>
            <a:r>
              <a:rPr lang="en-US" sz="2400" dirty="0">
                <a:latin typeface="Lato"/>
                <a:ea typeface="Times New Roman" panose="02020603050405020304" pitchFamily="18" charset="0"/>
              </a:rPr>
              <a:t>What if the employee can work remotely (from home)?</a:t>
            </a:r>
          </a:p>
          <a:p>
            <a:pPr lvl="1">
              <a:buFont typeface="Arial" panose="020B0604020202020204" pitchFamily="34" charset="0"/>
              <a:buChar char="•"/>
            </a:pPr>
            <a:r>
              <a:rPr lang="en-US" sz="2200" dirty="0">
                <a:latin typeface="Lato"/>
                <a:ea typeface="Times New Roman" panose="02020603050405020304" pitchFamily="18" charset="0"/>
              </a:rPr>
              <a:t>No EPST or EFMLEA to extent the employee is able to work from home</a:t>
            </a:r>
          </a:p>
          <a:p>
            <a:pPr marL="0" indent="0">
              <a:buNone/>
            </a:pPr>
            <a:r>
              <a:rPr lang="en-US" sz="2400" dirty="0">
                <a:latin typeface="Lato"/>
                <a:ea typeface="Times New Roman" panose="02020603050405020304" pitchFamily="18" charset="0"/>
              </a:rPr>
              <a:t>Intermittent leave </a:t>
            </a:r>
          </a:p>
          <a:p>
            <a:pPr lvl="1">
              <a:buFont typeface="Arial" panose="020B0604020202020204" pitchFamily="34" charset="0"/>
              <a:buChar char="•"/>
            </a:pPr>
            <a:r>
              <a:rPr lang="en-US" sz="2200" dirty="0">
                <a:latin typeface="Lato"/>
                <a:ea typeface="Calibri" panose="020F0502020204030204" pitchFamily="34" charset="0"/>
              </a:rPr>
              <a:t>Appears to be permitted</a:t>
            </a:r>
          </a:p>
          <a:p>
            <a:pPr lvl="1">
              <a:buFont typeface="Arial" panose="020B0604020202020204" pitchFamily="34" charset="0"/>
              <a:buChar char="•"/>
            </a:pPr>
            <a:r>
              <a:rPr lang="en-US" sz="2200" dirty="0">
                <a:latin typeface="Lato"/>
                <a:ea typeface="Calibri" panose="020F0502020204030204" pitchFamily="34" charset="0"/>
              </a:rPr>
              <a:t>Example: FTE employee can work from home half time, but cannot work the rest of the time due to a qualifying reason</a:t>
            </a:r>
          </a:p>
        </p:txBody>
      </p:sp>
      <p:pic>
        <p:nvPicPr>
          <p:cNvPr id="4" name="Picture 3">
            <a:extLst>
              <a:ext uri="{FF2B5EF4-FFF2-40B4-BE49-F238E27FC236}">
                <a16:creationId xmlns:a16="http://schemas.microsoft.com/office/drawing/2014/main" id="{9F6482AB-C522-47A9-9CD0-82DC1A01E205}"/>
              </a:ext>
            </a:extLst>
          </p:cNvPr>
          <p:cNvPicPr>
            <a:picLocks noChangeAspect="1"/>
          </p:cNvPicPr>
          <p:nvPr/>
        </p:nvPicPr>
        <p:blipFill>
          <a:blip r:embed="rId2"/>
          <a:stretch>
            <a:fillRect/>
          </a:stretch>
        </p:blipFill>
        <p:spPr>
          <a:xfrm>
            <a:off x="7239000" y="736447"/>
            <a:ext cx="1524132" cy="603556"/>
          </a:xfrm>
          <a:prstGeom prst="rect">
            <a:avLst/>
          </a:prstGeom>
        </p:spPr>
      </p:pic>
    </p:spTree>
    <p:extLst>
      <p:ext uri="{BB962C8B-B14F-4D97-AF65-F5344CB8AC3E}">
        <p14:creationId xmlns:p14="http://schemas.microsoft.com/office/powerpoint/2010/main" val="12405992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8F3D-8851-49EE-8C13-B5F96A05811E}"/>
              </a:ext>
            </a:extLst>
          </p:cNvPr>
          <p:cNvSpPr>
            <a:spLocks noGrp="1"/>
          </p:cNvSpPr>
          <p:nvPr>
            <p:ph type="title"/>
          </p:nvPr>
        </p:nvSpPr>
        <p:spPr/>
        <p:txBody>
          <a:bodyPr/>
          <a:lstStyle/>
          <a:p>
            <a:r>
              <a:rPr lang="en-US" dirty="0"/>
              <a:t>Other Notes</a:t>
            </a:r>
          </a:p>
        </p:txBody>
      </p:sp>
      <p:sp>
        <p:nvSpPr>
          <p:cNvPr id="3" name="Content Placeholder 2">
            <a:extLst>
              <a:ext uri="{FF2B5EF4-FFF2-40B4-BE49-F238E27FC236}">
                <a16:creationId xmlns:a16="http://schemas.microsoft.com/office/drawing/2014/main" id="{1605757B-971C-469A-AB13-E4039FFC6757}"/>
              </a:ext>
            </a:extLst>
          </p:cNvPr>
          <p:cNvSpPr>
            <a:spLocks noGrp="1"/>
          </p:cNvSpPr>
          <p:nvPr>
            <p:ph idx="1"/>
          </p:nvPr>
        </p:nvSpPr>
        <p:spPr/>
        <p:txBody>
          <a:bodyPr/>
          <a:lstStyle/>
          <a:p>
            <a:pPr marL="0" marR="0" lvl="0" indent="0">
              <a:spcBef>
                <a:spcPts val="0"/>
              </a:spcBef>
              <a:spcAft>
                <a:spcPts val="0"/>
              </a:spcAft>
              <a:buSzPts val="1000"/>
              <a:buNone/>
              <a:tabLst>
                <a:tab pos="457200" algn="l"/>
              </a:tabLst>
            </a:pPr>
            <a:r>
              <a:rPr lang="en-US" sz="2400" dirty="0">
                <a:latin typeface="Lato"/>
                <a:ea typeface="Times New Roman" panose="02020603050405020304" pitchFamily="18" charset="0"/>
              </a:rPr>
              <a:t>Can an employee work part-time for the employer during the EFMLEA time period and get a partial paycheck from work and partial payment through the approved leave? </a:t>
            </a: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latin typeface="Lato"/>
                <a:ea typeface="Times New Roman" panose="02020603050405020304" pitchFamily="18" charset="0"/>
              </a:rPr>
              <a:t>Yes, if the reason they cannot work full time is due to a qualifying reason</a:t>
            </a: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latin typeface="Lato"/>
                <a:ea typeface="Times New Roman" panose="02020603050405020304" pitchFamily="18" charset="0"/>
              </a:rPr>
              <a:t>Example: Full time employee could telecommute full time, but can only telecommute half time due to need to care for children off school due to school closure</a:t>
            </a:r>
          </a:p>
        </p:txBody>
      </p:sp>
      <p:pic>
        <p:nvPicPr>
          <p:cNvPr id="4" name="Picture 3">
            <a:extLst>
              <a:ext uri="{FF2B5EF4-FFF2-40B4-BE49-F238E27FC236}">
                <a16:creationId xmlns:a16="http://schemas.microsoft.com/office/drawing/2014/main" id="{155FAF29-C84A-436F-8E79-03C50FC2B810}"/>
              </a:ext>
            </a:extLst>
          </p:cNvPr>
          <p:cNvPicPr>
            <a:picLocks noChangeAspect="1"/>
          </p:cNvPicPr>
          <p:nvPr/>
        </p:nvPicPr>
        <p:blipFill>
          <a:blip r:embed="rId2"/>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109092910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8F3D-8851-49EE-8C13-B5F96A05811E}"/>
              </a:ext>
            </a:extLst>
          </p:cNvPr>
          <p:cNvSpPr>
            <a:spLocks noGrp="1"/>
          </p:cNvSpPr>
          <p:nvPr>
            <p:ph type="title"/>
          </p:nvPr>
        </p:nvSpPr>
        <p:spPr/>
        <p:txBody>
          <a:bodyPr/>
          <a:lstStyle/>
          <a:p>
            <a:r>
              <a:rPr lang="en-US" dirty="0"/>
              <a:t>Other Notes</a:t>
            </a:r>
          </a:p>
        </p:txBody>
      </p:sp>
      <p:sp>
        <p:nvSpPr>
          <p:cNvPr id="3" name="Content Placeholder 2">
            <a:extLst>
              <a:ext uri="{FF2B5EF4-FFF2-40B4-BE49-F238E27FC236}">
                <a16:creationId xmlns:a16="http://schemas.microsoft.com/office/drawing/2014/main" id="{1605757B-971C-469A-AB13-E4039FFC6757}"/>
              </a:ext>
            </a:extLst>
          </p:cNvPr>
          <p:cNvSpPr>
            <a:spLocks noGrp="1"/>
          </p:cNvSpPr>
          <p:nvPr>
            <p:ph idx="1"/>
          </p:nvPr>
        </p:nvSpPr>
        <p:spPr/>
        <p:txBody>
          <a:bodyPr/>
          <a:lstStyle/>
          <a:p>
            <a:pPr marL="0" lvl="0" indent="0">
              <a:spcBef>
                <a:spcPts val="0"/>
              </a:spcBef>
              <a:spcAft>
                <a:spcPts val="0"/>
              </a:spcAft>
              <a:buClr>
                <a:srgbClr val="FFFFFF"/>
              </a:buClr>
              <a:buSzPts val="1000"/>
              <a:buNone/>
              <a:tabLst>
                <a:tab pos="457200" algn="l"/>
              </a:tabLst>
            </a:pPr>
            <a:r>
              <a:rPr lang="en-US" sz="2400" dirty="0">
                <a:latin typeface="Lato"/>
                <a:ea typeface="Times New Roman" panose="02020603050405020304" pitchFamily="18" charset="0"/>
              </a:rPr>
              <a:t>What happens if an employer closes down an entire division or location and furloughs employees?</a:t>
            </a:r>
          </a:p>
          <a:p>
            <a:pPr marL="342900" lvl="0" indent="-342900">
              <a:spcBef>
                <a:spcPts val="0"/>
              </a:spcBef>
              <a:spcAft>
                <a:spcPts val="0"/>
              </a:spcAft>
              <a:buClr>
                <a:srgbClr val="FFFFFF"/>
              </a:buClr>
              <a:buSzPts val="1000"/>
              <a:buFont typeface="Symbol" panose="05050102010706020507" pitchFamily="18" charset="2"/>
              <a:buChar char=""/>
              <a:tabLst>
                <a:tab pos="457200" algn="l"/>
              </a:tabLst>
            </a:pPr>
            <a:r>
              <a:rPr lang="en-US" sz="2400" dirty="0">
                <a:latin typeface="Lato"/>
                <a:ea typeface="Calibri" panose="020F0502020204030204" pitchFamily="34" charset="0"/>
              </a:rPr>
              <a:t>Appears there is no Earned Paid Sick Time because not unable to work due to a need for leave</a:t>
            </a:r>
          </a:p>
          <a:p>
            <a:pPr marL="342900" lvl="0" indent="-342900">
              <a:spcBef>
                <a:spcPts val="0"/>
              </a:spcBef>
              <a:spcAft>
                <a:spcPts val="0"/>
              </a:spcAft>
              <a:buClr>
                <a:srgbClr val="FFFFFF"/>
              </a:buClr>
              <a:buSzPts val="1000"/>
              <a:buFont typeface="Symbol" panose="05050102010706020507" pitchFamily="18" charset="2"/>
              <a:buChar char=""/>
              <a:tabLst>
                <a:tab pos="457200" algn="l"/>
              </a:tabLst>
            </a:pPr>
            <a:r>
              <a:rPr lang="en-US" sz="2400" dirty="0">
                <a:latin typeface="Lato"/>
                <a:ea typeface="Calibri" panose="020F0502020204030204" pitchFamily="34" charset="0"/>
              </a:rPr>
              <a:t>Under existing FMLA regulations, EE remains on FMLA leave but the days don’t count (so job restoration and no retaliation rights apply, but no pay required)</a:t>
            </a:r>
          </a:p>
        </p:txBody>
      </p:sp>
      <p:pic>
        <p:nvPicPr>
          <p:cNvPr id="4" name="Picture 3">
            <a:extLst>
              <a:ext uri="{FF2B5EF4-FFF2-40B4-BE49-F238E27FC236}">
                <a16:creationId xmlns:a16="http://schemas.microsoft.com/office/drawing/2014/main" id="{A5343638-B44D-4834-9B28-99BBB73ABA09}"/>
              </a:ext>
            </a:extLst>
          </p:cNvPr>
          <p:cNvPicPr>
            <a:picLocks noChangeAspect="1"/>
          </p:cNvPicPr>
          <p:nvPr/>
        </p:nvPicPr>
        <p:blipFill>
          <a:blip r:embed="rId2"/>
          <a:stretch>
            <a:fillRect/>
          </a:stretch>
        </p:blipFill>
        <p:spPr>
          <a:xfrm>
            <a:off x="6934068" y="838200"/>
            <a:ext cx="1524132" cy="603556"/>
          </a:xfrm>
          <a:prstGeom prst="rect">
            <a:avLst/>
          </a:prstGeom>
        </p:spPr>
      </p:pic>
    </p:spTree>
    <p:extLst>
      <p:ext uri="{BB962C8B-B14F-4D97-AF65-F5344CB8AC3E}">
        <p14:creationId xmlns:p14="http://schemas.microsoft.com/office/powerpoint/2010/main" val="99826764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8F3D-8851-49EE-8C13-B5F96A05811E}"/>
              </a:ext>
            </a:extLst>
          </p:cNvPr>
          <p:cNvSpPr>
            <a:spLocks noGrp="1"/>
          </p:cNvSpPr>
          <p:nvPr>
            <p:ph type="title"/>
          </p:nvPr>
        </p:nvSpPr>
        <p:spPr/>
        <p:txBody>
          <a:bodyPr/>
          <a:lstStyle/>
          <a:p>
            <a:r>
              <a:rPr lang="en-US" dirty="0"/>
              <a:t>Other Notes</a:t>
            </a:r>
          </a:p>
        </p:txBody>
      </p:sp>
      <p:sp>
        <p:nvSpPr>
          <p:cNvPr id="3" name="Content Placeholder 2">
            <a:extLst>
              <a:ext uri="{FF2B5EF4-FFF2-40B4-BE49-F238E27FC236}">
                <a16:creationId xmlns:a16="http://schemas.microsoft.com/office/drawing/2014/main" id="{1605757B-971C-469A-AB13-E4039FFC6757}"/>
              </a:ext>
            </a:extLst>
          </p:cNvPr>
          <p:cNvSpPr>
            <a:spLocks noGrp="1"/>
          </p:cNvSpPr>
          <p:nvPr>
            <p:ph idx="1"/>
          </p:nvPr>
        </p:nvSpPr>
        <p:spPr/>
        <p:txBody>
          <a:bodyPr/>
          <a:lstStyle/>
          <a:p>
            <a:pPr marL="0" lvl="0" indent="0">
              <a:spcBef>
                <a:spcPts val="0"/>
              </a:spcBef>
              <a:spcAft>
                <a:spcPts val="0"/>
              </a:spcAft>
              <a:buClr>
                <a:srgbClr val="FFFFFF"/>
              </a:buClr>
              <a:buSzPts val="1000"/>
              <a:buNone/>
              <a:tabLst>
                <a:tab pos="457200" algn="l"/>
              </a:tabLst>
            </a:pPr>
            <a:r>
              <a:rPr lang="en-US" sz="2400" dirty="0">
                <a:latin typeface="Lato"/>
                <a:ea typeface="Times New Roman" panose="02020603050405020304" pitchFamily="18" charset="0"/>
              </a:rPr>
              <a:t>If an employer needs to do a layoff or reduction in force, what impact will the Acts have on implementing the layoff or RIF?  </a:t>
            </a:r>
          </a:p>
          <a:p>
            <a:pPr marL="342900" lvl="0" indent="-342900">
              <a:spcBef>
                <a:spcPts val="0"/>
              </a:spcBef>
              <a:spcAft>
                <a:spcPts val="0"/>
              </a:spcAft>
              <a:buClr>
                <a:srgbClr val="FFFFFF"/>
              </a:buClr>
              <a:buSzPts val="1000"/>
              <a:buFont typeface="Symbol" panose="05050102010706020507" pitchFamily="18" charset="2"/>
              <a:buChar char=""/>
              <a:tabLst>
                <a:tab pos="457200" algn="l"/>
              </a:tabLst>
            </a:pPr>
            <a:r>
              <a:rPr lang="en-US" sz="2400" dirty="0">
                <a:latin typeface="Lato"/>
                <a:ea typeface="Times New Roman" panose="02020603050405020304" pitchFamily="18" charset="0"/>
              </a:rPr>
              <a:t>Same as if employees are on other leave (FMLA, ADA) – watch out for retaliation</a:t>
            </a:r>
          </a:p>
          <a:p>
            <a:pPr marL="342900" lvl="0" indent="-342900">
              <a:spcBef>
                <a:spcPts val="0"/>
              </a:spcBef>
              <a:spcAft>
                <a:spcPts val="0"/>
              </a:spcAft>
              <a:buClr>
                <a:srgbClr val="FFFFFF"/>
              </a:buClr>
              <a:buSzPts val="1000"/>
              <a:buFont typeface="Symbol" panose="05050102010706020507" pitchFamily="18" charset="2"/>
              <a:buChar char=""/>
              <a:tabLst>
                <a:tab pos="457200" algn="l"/>
              </a:tabLst>
            </a:pPr>
            <a:endParaRPr lang="en-US" sz="2400" dirty="0">
              <a:latin typeface="Lato"/>
              <a:ea typeface="Times New Roman" panose="02020603050405020304" pitchFamily="18" charset="0"/>
            </a:endParaRPr>
          </a:p>
          <a:p>
            <a:pPr marL="0" lvl="0" indent="0">
              <a:spcBef>
                <a:spcPts val="0"/>
              </a:spcBef>
              <a:spcAft>
                <a:spcPts val="0"/>
              </a:spcAft>
              <a:buClr>
                <a:srgbClr val="FFFFFF"/>
              </a:buClr>
              <a:buSzPts val="1000"/>
              <a:buNone/>
              <a:tabLst>
                <a:tab pos="457200" algn="l"/>
              </a:tabLst>
            </a:pPr>
            <a:r>
              <a:rPr lang="en-US" sz="2400" dirty="0">
                <a:latin typeface="Lato"/>
                <a:ea typeface="Times New Roman" panose="02020603050405020304" pitchFamily="18" charset="0"/>
              </a:rPr>
              <a:t>What if an employer has already implemented a furlough (before April 1, 2020), do they need to allow employees to have access to this program?</a:t>
            </a:r>
          </a:p>
          <a:p>
            <a:pPr marL="342900" lvl="0" indent="-342900">
              <a:spcBef>
                <a:spcPts val="0"/>
              </a:spcBef>
              <a:spcAft>
                <a:spcPts val="0"/>
              </a:spcAft>
              <a:buClr>
                <a:srgbClr val="FFFFFF"/>
              </a:buClr>
              <a:buSzPts val="1000"/>
              <a:buFont typeface="Symbol" panose="05050102010706020507" pitchFamily="18" charset="2"/>
              <a:buChar char=""/>
              <a:tabLst>
                <a:tab pos="457200" algn="l"/>
              </a:tabLst>
            </a:pPr>
            <a:r>
              <a:rPr lang="en-US" sz="2400" dirty="0">
                <a:latin typeface="Lato"/>
                <a:ea typeface="Calibri" panose="020F0502020204030204" pitchFamily="34" charset="0"/>
              </a:rPr>
              <a:t>Not until they would be at work, unless DOL guidance is more generous</a:t>
            </a:r>
          </a:p>
        </p:txBody>
      </p:sp>
      <p:pic>
        <p:nvPicPr>
          <p:cNvPr id="4" name="Picture 3">
            <a:extLst>
              <a:ext uri="{FF2B5EF4-FFF2-40B4-BE49-F238E27FC236}">
                <a16:creationId xmlns:a16="http://schemas.microsoft.com/office/drawing/2014/main" id="{380F87D8-7AFA-4253-8CBA-F4098B0E1879}"/>
              </a:ext>
            </a:extLst>
          </p:cNvPr>
          <p:cNvPicPr>
            <a:picLocks noChangeAspect="1"/>
          </p:cNvPicPr>
          <p:nvPr/>
        </p:nvPicPr>
        <p:blipFill>
          <a:blip r:embed="rId2"/>
          <a:stretch>
            <a:fillRect/>
          </a:stretch>
        </p:blipFill>
        <p:spPr>
          <a:xfrm>
            <a:off x="6934068" y="736447"/>
            <a:ext cx="1524132" cy="603556"/>
          </a:xfrm>
          <a:prstGeom prst="rect">
            <a:avLst/>
          </a:prstGeom>
        </p:spPr>
      </p:pic>
    </p:spTree>
    <p:extLst>
      <p:ext uri="{BB962C8B-B14F-4D97-AF65-F5344CB8AC3E}">
        <p14:creationId xmlns:p14="http://schemas.microsoft.com/office/powerpoint/2010/main" val="119617921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When Taken</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pPr marL="0" indent="0">
              <a:buNone/>
            </a:pPr>
            <a:r>
              <a:rPr lang="en-US" dirty="0">
                <a:latin typeface="Lato"/>
              </a:rPr>
              <a:t>Credit allowed against the ER's 6.2% Medicare tax</a:t>
            </a:r>
          </a:p>
          <a:p>
            <a:pPr>
              <a:buFont typeface="Arial" panose="020B0604020202020204" pitchFamily="34" charset="0"/>
              <a:buChar char="•"/>
            </a:pPr>
            <a:r>
              <a:rPr lang="en-US" dirty="0">
                <a:latin typeface="Lato"/>
              </a:rPr>
              <a:t>effective as of Friday March 20, as selected by the IRS</a:t>
            </a:r>
          </a:p>
          <a:p>
            <a:pPr>
              <a:buFont typeface="Arial" panose="020B0604020202020204" pitchFamily="34" charset="0"/>
              <a:buChar char="•"/>
            </a:pPr>
            <a:r>
              <a:rPr lang="en-US" dirty="0">
                <a:latin typeface="Lato"/>
              </a:rPr>
              <a:t>equals 100% of the "qualified sick leave" and "qualified family leave" wages paid during the quarter</a:t>
            </a:r>
          </a:p>
          <a:p>
            <a:pPr marL="0" indent="0">
              <a:buNone/>
            </a:pPr>
            <a:r>
              <a:rPr lang="en-US" dirty="0">
                <a:latin typeface="Lato"/>
              </a:rPr>
              <a:t>IRS says reimbursement will be quick and easy to obtain per guidance promised this week:</a:t>
            </a:r>
          </a:p>
          <a:p>
            <a:pPr>
              <a:buFont typeface="Arial" panose="020B0604020202020204" pitchFamily="34" charset="0"/>
              <a:buChar char="•"/>
            </a:pPr>
            <a:r>
              <a:rPr lang="en-US" dirty="0">
                <a:latin typeface="Lato"/>
              </a:rPr>
              <a:t>An immediate dollar-for-dollar tax offset against payment of taxes withheld for federal income, the EE share of FICA, and the ER share of FICA taxes with respect to all employees</a:t>
            </a:r>
          </a:p>
          <a:p>
            <a:pPr>
              <a:buFont typeface="Arial" panose="020B0604020202020204" pitchFamily="34" charset="0"/>
              <a:buChar char="•"/>
            </a:pPr>
            <a:r>
              <a:rPr lang="en-US" dirty="0">
                <a:latin typeface="Lato"/>
              </a:rPr>
              <a:t>Where a refund is owed, the IRS will send the refund as quickly as possible</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135247821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B8BD-A209-4C2E-B7E2-AEB92F3F2B33}"/>
              </a:ext>
            </a:extLst>
          </p:cNvPr>
          <p:cNvSpPr>
            <a:spLocks noGrp="1"/>
          </p:cNvSpPr>
          <p:nvPr>
            <p:ph type="title"/>
          </p:nvPr>
        </p:nvSpPr>
        <p:spPr/>
        <p:txBody>
          <a:bodyPr/>
          <a:lstStyle/>
          <a:p>
            <a:r>
              <a:rPr lang="en-US" dirty="0"/>
              <a:t>Tax Credits – Refunds</a:t>
            </a:r>
          </a:p>
        </p:txBody>
      </p:sp>
      <p:sp>
        <p:nvSpPr>
          <p:cNvPr id="3" name="Content Placeholder 2">
            <a:extLst>
              <a:ext uri="{FF2B5EF4-FFF2-40B4-BE49-F238E27FC236}">
                <a16:creationId xmlns:a16="http://schemas.microsoft.com/office/drawing/2014/main" id="{5D007706-E2F3-4966-A190-23C7727938A7}"/>
              </a:ext>
            </a:extLst>
          </p:cNvPr>
          <p:cNvSpPr>
            <a:spLocks noGrp="1"/>
          </p:cNvSpPr>
          <p:nvPr>
            <p:ph idx="1"/>
          </p:nvPr>
        </p:nvSpPr>
        <p:spPr/>
        <p:txBody>
          <a:bodyPr/>
          <a:lstStyle/>
          <a:p>
            <a:pPr marL="0" indent="0">
              <a:buNone/>
            </a:pPr>
            <a:r>
              <a:rPr lang="en-US" dirty="0">
                <a:latin typeface="Lato"/>
              </a:rPr>
              <a:t>Any excess credit over the tax actually paid for the quarter is treated as an overpayment</a:t>
            </a:r>
          </a:p>
          <a:p>
            <a:pPr>
              <a:buFont typeface="Arial" panose="020B0604020202020204" pitchFamily="34" charset="0"/>
              <a:buChar char="•"/>
            </a:pPr>
            <a:r>
              <a:rPr lang="en-US" dirty="0">
                <a:latin typeface="Lato"/>
              </a:rPr>
              <a:t>To take immediate advantage of the paid leave credits, if amounts withheld from employees and due from the employer are not sufficient to cover the cost of paid leave, employers can seek an expedited advance from the IRS by submitting a streamlined claim form that will be released this week</a:t>
            </a:r>
          </a:p>
          <a:p>
            <a:pPr>
              <a:buFont typeface="Arial" panose="020B0604020202020204" pitchFamily="34" charset="0"/>
              <a:buChar char="•"/>
            </a:pPr>
            <a:r>
              <a:rPr lang="en-US" dirty="0">
                <a:latin typeface="Lato"/>
              </a:rPr>
              <a:t>Could also be refunded (using Form 941-X) or taken as an interest free credit against future obligations</a:t>
            </a:r>
          </a:p>
          <a:p>
            <a:pPr marL="0" indent="0">
              <a:buNone/>
            </a:pPr>
            <a:r>
              <a:rPr lang="en-US" dirty="0">
                <a:latin typeface="Lato"/>
              </a:rPr>
              <a:t>Any refund is taxable income to the employer</a:t>
            </a:r>
          </a:p>
        </p:txBody>
      </p:sp>
      <p:pic>
        <p:nvPicPr>
          <p:cNvPr id="4" name="Picture 3">
            <a:extLst>
              <a:ext uri="{FF2B5EF4-FFF2-40B4-BE49-F238E27FC236}">
                <a16:creationId xmlns:a16="http://schemas.microsoft.com/office/drawing/2014/main" id="{ACDD5429-10FA-42FA-B675-B86ACECFC70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12843975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CED6-36E9-4812-A84B-6A12CEADAC6A}"/>
              </a:ext>
            </a:extLst>
          </p:cNvPr>
          <p:cNvSpPr>
            <a:spLocks noGrp="1"/>
          </p:cNvSpPr>
          <p:nvPr>
            <p:ph type="title"/>
          </p:nvPr>
        </p:nvSpPr>
        <p:spPr/>
        <p:txBody>
          <a:bodyPr/>
          <a:lstStyle/>
          <a:p>
            <a:r>
              <a:rPr lang="en-US" dirty="0"/>
              <a:t>Tax credits - Amount</a:t>
            </a:r>
          </a:p>
        </p:txBody>
      </p:sp>
      <p:sp>
        <p:nvSpPr>
          <p:cNvPr id="3" name="Content Placeholder 2">
            <a:extLst>
              <a:ext uri="{FF2B5EF4-FFF2-40B4-BE49-F238E27FC236}">
                <a16:creationId xmlns:a16="http://schemas.microsoft.com/office/drawing/2014/main" id="{A3037A76-77B4-4715-B0C2-71E314248DC6}"/>
              </a:ext>
            </a:extLst>
          </p:cNvPr>
          <p:cNvSpPr>
            <a:spLocks noGrp="1"/>
          </p:cNvSpPr>
          <p:nvPr>
            <p:ph idx="1"/>
          </p:nvPr>
        </p:nvSpPr>
        <p:spPr/>
        <p:txBody>
          <a:bodyPr/>
          <a:lstStyle/>
          <a:p>
            <a:pPr marL="0" indent="0">
              <a:buNone/>
            </a:pPr>
            <a:r>
              <a:rPr lang="en-US" dirty="0">
                <a:latin typeface="Lato"/>
              </a:rPr>
              <a:t>“qualified sick leave wages” and "qualified family leave wages" means wages normally subject to FICA taxes, which are paid pursuant to the Acts</a:t>
            </a:r>
          </a:p>
          <a:p>
            <a:pPr>
              <a:buFont typeface="Arial" panose="020B0604020202020204" pitchFamily="34" charset="0"/>
              <a:buChar char="•"/>
            </a:pPr>
            <a:r>
              <a:rPr lang="en-US" dirty="0">
                <a:latin typeface="Lato"/>
              </a:rPr>
              <a:t>up to the maximum amounts required to be paid ($200 or $511 per day), and subject to the maximum of 10 total days for EPST and 50 days for EFMLEA, </a:t>
            </a:r>
            <a:r>
              <a:rPr lang="en-US" b="1" dirty="0">
                <a:latin typeface="Lato"/>
              </a:rPr>
              <a:t>plus</a:t>
            </a:r>
            <a:r>
              <a:rPr lang="en-US" dirty="0">
                <a:latin typeface="Lato"/>
              </a:rPr>
              <a:t>:</a:t>
            </a:r>
          </a:p>
          <a:p>
            <a:pPr>
              <a:buFont typeface="Arial" panose="020B0604020202020204" pitchFamily="34" charset="0"/>
              <a:buChar char="•"/>
            </a:pPr>
            <a:r>
              <a:rPr lang="en-US" dirty="0">
                <a:latin typeface="Lato"/>
              </a:rPr>
              <a:t>The credit is increased by the amounts paid by the employer to provide and maintain a group health plan as are properly allocable to the qualified sick leave wages for which such credit is so allowed. </a:t>
            </a:r>
          </a:p>
          <a:p>
            <a:pPr marL="0" indent="0">
              <a:buNone/>
            </a:pPr>
            <a:r>
              <a:rPr lang="en-US" dirty="0">
                <a:latin typeface="Lato"/>
              </a:rPr>
              <a:t>IRS will likely issue guidance on how to allocate. The IRS guidance page is here: </a:t>
            </a:r>
            <a:r>
              <a:rPr lang="en-US" dirty="0">
                <a:latin typeface="Lato"/>
                <a:hlinkClick r:id="rId2"/>
              </a:rPr>
              <a:t>https://www.irs.gov/coronavirus</a:t>
            </a:r>
            <a:r>
              <a:rPr lang="en-US" dirty="0">
                <a:latin typeface="Lato"/>
              </a:rPr>
              <a:t> </a:t>
            </a:r>
          </a:p>
        </p:txBody>
      </p:sp>
      <p:pic>
        <p:nvPicPr>
          <p:cNvPr id="4" name="Picture 3">
            <a:extLst>
              <a:ext uri="{FF2B5EF4-FFF2-40B4-BE49-F238E27FC236}">
                <a16:creationId xmlns:a16="http://schemas.microsoft.com/office/drawing/2014/main" id="{88FDFD53-766F-4973-85C1-3B63E81D0972}"/>
              </a:ext>
            </a:extLst>
          </p:cNvPr>
          <p:cNvPicPr>
            <a:picLocks noChangeAspect="1"/>
          </p:cNvPicPr>
          <p:nvPr/>
        </p:nvPicPr>
        <p:blipFill>
          <a:blip r:embed="rId3"/>
          <a:stretch>
            <a:fillRect/>
          </a:stretch>
        </p:blipFill>
        <p:spPr>
          <a:xfrm>
            <a:off x="6934068" y="736447"/>
            <a:ext cx="1524132" cy="603556"/>
          </a:xfrm>
          <a:prstGeom prst="rect">
            <a:avLst/>
          </a:prstGeom>
        </p:spPr>
      </p:pic>
    </p:spTree>
    <p:extLst>
      <p:ext uri="{BB962C8B-B14F-4D97-AF65-F5344CB8AC3E}">
        <p14:creationId xmlns:p14="http://schemas.microsoft.com/office/powerpoint/2010/main" val="221153413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7740C-9F12-4837-A38A-ABFC99E0F6A5}"/>
              </a:ext>
            </a:extLst>
          </p:cNvPr>
          <p:cNvSpPr>
            <a:spLocks noGrp="1"/>
          </p:cNvSpPr>
          <p:nvPr>
            <p:ph type="title"/>
          </p:nvPr>
        </p:nvSpPr>
        <p:spPr/>
        <p:txBody>
          <a:bodyPr/>
          <a:lstStyle/>
          <a:p>
            <a:r>
              <a:rPr lang="en-US" dirty="0"/>
              <a:t>Tax Credits – Group </a:t>
            </a:r>
            <a:br>
              <a:rPr lang="en-US" dirty="0"/>
            </a:br>
            <a:r>
              <a:rPr lang="en-US" dirty="0"/>
              <a:t>Health Allocation</a:t>
            </a:r>
          </a:p>
        </p:txBody>
      </p:sp>
      <p:sp>
        <p:nvSpPr>
          <p:cNvPr id="3" name="Content Placeholder 2">
            <a:extLst>
              <a:ext uri="{FF2B5EF4-FFF2-40B4-BE49-F238E27FC236}">
                <a16:creationId xmlns:a16="http://schemas.microsoft.com/office/drawing/2014/main" id="{B66A4F1B-2966-49FE-BA4E-76B29734F80B}"/>
              </a:ext>
            </a:extLst>
          </p:cNvPr>
          <p:cNvSpPr>
            <a:spLocks noGrp="1"/>
          </p:cNvSpPr>
          <p:nvPr>
            <p:ph idx="1"/>
          </p:nvPr>
        </p:nvSpPr>
        <p:spPr/>
        <p:txBody>
          <a:bodyPr/>
          <a:lstStyle/>
          <a:p>
            <a:pPr marL="0" indent="0">
              <a:buNone/>
            </a:pPr>
            <a:r>
              <a:rPr lang="en-US" dirty="0">
                <a:latin typeface="Lato"/>
              </a:rPr>
              <a:t>In the absence of guidance, the statute allows </a:t>
            </a:r>
          </a:p>
          <a:p>
            <a:pPr>
              <a:buFont typeface="Arial" panose="020B0604020202020204" pitchFamily="34" charset="0"/>
              <a:buChar char="•"/>
            </a:pPr>
            <a:r>
              <a:rPr lang="en-US" dirty="0">
                <a:latin typeface="Lato"/>
              </a:rPr>
              <a:t>pro rata allocation among covered employees (total cost divided by each covered employee) and</a:t>
            </a:r>
          </a:p>
          <a:p>
            <a:pPr>
              <a:buFont typeface="Arial" panose="020B0604020202020204" pitchFamily="34" charset="0"/>
              <a:buChar char="•"/>
            </a:pPr>
            <a:r>
              <a:rPr lang="en-US" dirty="0">
                <a:latin typeface="Lato"/>
              </a:rPr>
              <a:t>pro rata on the basis of periods of coverage (relative to the time periods of leave to which such wages relate)</a:t>
            </a:r>
          </a:p>
        </p:txBody>
      </p:sp>
      <p:pic>
        <p:nvPicPr>
          <p:cNvPr id="4" name="Picture 3">
            <a:extLst>
              <a:ext uri="{FF2B5EF4-FFF2-40B4-BE49-F238E27FC236}">
                <a16:creationId xmlns:a16="http://schemas.microsoft.com/office/drawing/2014/main" id="{8C7208D1-C8FE-4224-99CF-93F637C0F1D8}"/>
              </a:ext>
            </a:extLst>
          </p:cNvPr>
          <p:cNvPicPr>
            <a:picLocks noChangeAspect="1"/>
          </p:cNvPicPr>
          <p:nvPr/>
        </p:nvPicPr>
        <p:blipFill>
          <a:blip r:embed="rId2"/>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19911947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F0DFB-1B0B-4276-820A-A0AC0B202891}"/>
              </a:ext>
            </a:extLst>
          </p:cNvPr>
          <p:cNvSpPr>
            <a:spLocks noGrp="1"/>
          </p:cNvSpPr>
          <p:nvPr>
            <p:ph type="title"/>
          </p:nvPr>
        </p:nvSpPr>
        <p:spPr/>
        <p:txBody>
          <a:bodyPr/>
          <a:lstStyle/>
          <a:p>
            <a:r>
              <a:rPr lang="en-US" dirty="0"/>
              <a:t>Which Employees are Covered?</a:t>
            </a:r>
          </a:p>
        </p:txBody>
      </p:sp>
      <p:sp>
        <p:nvSpPr>
          <p:cNvPr id="3" name="Content Placeholder 2">
            <a:extLst>
              <a:ext uri="{FF2B5EF4-FFF2-40B4-BE49-F238E27FC236}">
                <a16:creationId xmlns:a16="http://schemas.microsoft.com/office/drawing/2014/main" id="{D0289189-F346-41C6-B3DA-158C7DD4FF78}"/>
              </a:ext>
            </a:extLst>
          </p:cNvPr>
          <p:cNvSpPr>
            <a:spLocks noGrp="1"/>
          </p:cNvSpPr>
          <p:nvPr>
            <p:ph idx="1"/>
          </p:nvPr>
        </p:nvSpPr>
        <p:spPr/>
        <p:txBody>
          <a:bodyPr/>
          <a:lstStyle/>
          <a:p>
            <a:pPr>
              <a:buFont typeface="Arial" panose="020B0604020202020204" pitchFamily="34" charset="0"/>
              <a:buChar char="•"/>
            </a:pPr>
            <a:r>
              <a:rPr lang="en-US" dirty="0">
                <a:latin typeface="Lato"/>
              </a:rPr>
              <a:t>Emergency Sick Leave applies to the all employees</a:t>
            </a:r>
          </a:p>
          <a:p>
            <a:pPr>
              <a:buFont typeface="Arial" panose="020B0604020202020204" pitchFamily="34" charset="0"/>
              <a:buChar char="•"/>
            </a:pPr>
            <a:r>
              <a:rPr lang="en-US" dirty="0">
                <a:latin typeface="Lato"/>
              </a:rPr>
              <a:t>Emergency FMLEA leave applies to employees who have been employed for 30 days</a:t>
            </a:r>
          </a:p>
          <a:p>
            <a:pPr>
              <a:buFont typeface="Arial" panose="020B0604020202020204" pitchFamily="34" charset="0"/>
              <a:buChar char="•"/>
            </a:pPr>
            <a:r>
              <a:rPr lang="en-US" dirty="0">
                <a:latin typeface="Lato"/>
              </a:rPr>
              <a:t>An employer of an employee who is a health care provider or an emergency responder may elect to exclude such employee from the application of the Acts.  DOL also has authority to issue regulations regarding this</a:t>
            </a:r>
          </a:p>
          <a:p>
            <a:pPr>
              <a:buFont typeface="Arial" panose="020B0604020202020204" pitchFamily="34" charset="0"/>
              <a:buChar char="•"/>
            </a:pPr>
            <a:r>
              <a:rPr lang="en-US" dirty="0">
                <a:latin typeface="Lato"/>
              </a:rPr>
              <a:t>DOL can also issue regulations to </a:t>
            </a:r>
          </a:p>
          <a:p>
            <a:pPr marL="742950" lvl="1" indent="-285750">
              <a:buFont typeface="Arial" panose="020B0604020202020204" pitchFamily="34" charset="0"/>
              <a:buChar char="•"/>
            </a:pPr>
            <a:r>
              <a:rPr lang="en-US" dirty="0">
                <a:latin typeface="Lato"/>
              </a:rPr>
              <a:t>exempt small businesses with fewer than 50 employees from both requirements when the imposition of such requirements would jeopardize the viability of the business as a going concern. Regs expected in April</a:t>
            </a:r>
          </a:p>
          <a:p>
            <a:pPr marL="742950" lvl="1" indent="-285750">
              <a:buFont typeface="Arial" panose="020B0604020202020204" pitchFamily="34" charset="0"/>
              <a:buChar char="•"/>
            </a:pPr>
            <a:r>
              <a:rPr lang="en-US" dirty="0">
                <a:latin typeface="Lato"/>
              </a:rPr>
              <a:t>ensure consistency between EPSLA and EFMLEA</a:t>
            </a:r>
          </a:p>
          <a:p>
            <a:endParaRPr lang="en-US" dirty="0">
              <a:latin typeface="Lato"/>
            </a:endParaRPr>
          </a:p>
        </p:txBody>
      </p:sp>
      <p:pic>
        <p:nvPicPr>
          <p:cNvPr id="4" name="Picture 3">
            <a:extLst>
              <a:ext uri="{FF2B5EF4-FFF2-40B4-BE49-F238E27FC236}">
                <a16:creationId xmlns:a16="http://schemas.microsoft.com/office/drawing/2014/main" id="{AF9F5681-B557-46F8-ACA3-980123F7F524}"/>
              </a:ext>
            </a:extLst>
          </p:cNvPr>
          <p:cNvPicPr>
            <a:picLocks noChangeAspect="1"/>
          </p:cNvPicPr>
          <p:nvPr/>
        </p:nvPicPr>
        <p:blipFill>
          <a:blip r:embed="rId2"/>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15987153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59C7-C8CB-4681-98B0-589B1A1D7F49}"/>
              </a:ext>
            </a:extLst>
          </p:cNvPr>
          <p:cNvSpPr>
            <a:spLocks noGrp="1"/>
          </p:cNvSpPr>
          <p:nvPr>
            <p:ph type="title"/>
          </p:nvPr>
        </p:nvSpPr>
        <p:spPr/>
        <p:txBody>
          <a:bodyPr/>
          <a:lstStyle/>
          <a:p>
            <a:r>
              <a:rPr lang="en-US" dirty="0"/>
              <a:t>Tax Credits – Group </a:t>
            </a:r>
            <a:br>
              <a:rPr lang="en-US" dirty="0"/>
            </a:br>
            <a:r>
              <a:rPr lang="en-US" dirty="0"/>
              <a:t>Health Allocation</a:t>
            </a:r>
          </a:p>
        </p:txBody>
      </p:sp>
      <p:sp>
        <p:nvSpPr>
          <p:cNvPr id="3" name="Content Placeholder 2">
            <a:extLst>
              <a:ext uri="{FF2B5EF4-FFF2-40B4-BE49-F238E27FC236}">
                <a16:creationId xmlns:a16="http://schemas.microsoft.com/office/drawing/2014/main" id="{5DDD56AE-2F09-4EEA-88E0-D6193A99F058}"/>
              </a:ext>
            </a:extLst>
          </p:cNvPr>
          <p:cNvSpPr>
            <a:spLocks noGrp="1"/>
          </p:cNvSpPr>
          <p:nvPr>
            <p:ph idx="1"/>
          </p:nvPr>
        </p:nvSpPr>
        <p:spPr/>
        <p:txBody>
          <a:bodyPr/>
          <a:lstStyle/>
          <a:p>
            <a:pPr marL="0" indent="0">
              <a:buNone/>
            </a:pPr>
            <a:r>
              <a:rPr lang="en-US" dirty="0">
                <a:latin typeface="Lato"/>
              </a:rPr>
              <a:t>Example (I think): </a:t>
            </a:r>
          </a:p>
          <a:p>
            <a:pPr>
              <a:buFont typeface="Arial" panose="020B0604020202020204" pitchFamily="34" charset="0"/>
              <a:buChar char="•"/>
            </a:pPr>
            <a:r>
              <a:rPr lang="en-US" dirty="0">
                <a:latin typeface="Lato"/>
              </a:rPr>
              <a:t>$25,000 total health care premium cost to employer for April</a:t>
            </a:r>
          </a:p>
          <a:p>
            <a:pPr>
              <a:buFont typeface="Arial" panose="020B0604020202020204" pitchFamily="34" charset="0"/>
              <a:buChar char="•"/>
            </a:pPr>
            <a:r>
              <a:rPr lang="en-US" dirty="0">
                <a:latin typeface="Lato"/>
              </a:rPr>
              <a:t>50 employees covered by the plan = $500 per employee</a:t>
            </a:r>
          </a:p>
          <a:p>
            <a:pPr marL="0" indent="0">
              <a:buNone/>
            </a:pPr>
            <a:r>
              <a:rPr lang="en-US" dirty="0">
                <a:latin typeface="Lato"/>
              </a:rPr>
              <a:t>If Employee A is paid 10 days of EPST in April and works full time for 10 days its easy ($250)</a:t>
            </a:r>
          </a:p>
          <a:p>
            <a:pPr>
              <a:buFont typeface="Arial" panose="020B0604020202020204" pitchFamily="34" charset="0"/>
              <a:buChar char="•"/>
            </a:pPr>
            <a:r>
              <a:rPr lang="en-US" dirty="0">
                <a:latin typeface="Lato"/>
              </a:rPr>
              <a:t>But what if they don't work at all or on a reduced schedule due to a business reduction? Probably 10 / # of regular work days they would have worked had they not been off on EPST.  i.e. if the business is shut down and nobody is able to work, no EPST and no credit</a:t>
            </a:r>
          </a:p>
        </p:txBody>
      </p:sp>
      <p:pic>
        <p:nvPicPr>
          <p:cNvPr id="4" name="Picture 3">
            <a:extLst>
              <a:ext uri="{FF2B5EF4-FFF2-40B4-BE49-F238E27FC236}">
                <a16:creationId xmlns:a16="http://schemas.microsoft.com/office/drawing/2014/main" id="{B18B7CC9-E1BF-44A3-9B8D-ABD7DB71EC2E}"/>
              </a:ext>
            </a:extLst>
          </p:cNvPr>
          <p:cNvPicPr>
            <a:picLocks noChangeAspect="1"/>
          </p:cNvPicPr>
          <p:nvPr/>
        </p:nvPicPr>
        <p:blipFill>
          <a:blip r:embed="rId2"/>
          <a:stretch>
            <a:fillRect/>
          </a:stretch>
        </p:blipFill>
        <p:spPr>
          <a:xfrm>
            <a:off x="6934068" y="695247"/>
            <a:ext cx="1524132" cy="603556"/>
          </a:xfrm>
          <a:prstGeom prst="rect">
            <a:avLst/>
          </a:prstGeom>
        </p:spPr>
      </p:pic>
    </p:spTree>
    <p:extLst>
      <p:ext uri="{BB962C8B-B14F-4D97-AF65-F5344CB8AC3E}">
        <p14:creationId xmlns:p14="http://schemas.microsoft.com/office/powerpoint/2010/main" val="29828541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-Self Employed Business Owners</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r>
              <a:rPr lang="en-US" dirty="0">
                <a:latin typeface="Lato"/>
              </a:rPr>
              <a:t>Owners subject to self employment tax also get the credits, as a refundable credit against their income tax, if they would be entitled to receive EPST or EFMLEA leave if they were an employee of an employer (other than himself or herself)</a:t>
            </a:r>
          </a:p>
          <a:p>
            <a:r>
              <a:rPr lang="en-US" dirty="0">
                <a:latin typeface="Lato"/>
              </a:rPr>
              <a:t>Amount of the credit is the number of days they are unable to work for a qualified reason, multiplied by the lesser of </a:t>
            </a:r>
          </a:p>
          <a:p>
            <a:pPr lvl="1"/>
            <a:r>
              <a:rPr lang="en-US" dirty="0">
                <a:latin typeface="Lato"/>
              </a:rPr>
              <a:t>(i) $200/$511 or </a:t>
            </a:r>
          </a:p>
          <a:p>
            <a:pPr lvl="1"/>
            <a:r>
              <a:rPr lang="en-US" dirty="0">
                <a:latin typeface="Lato"/>
              </a:rPr>
              <a:t>(ii) 67%/100% of their average daily self-employment income for the taxable year, and subject to the 10 day and 50 day maximums</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315200" y="1066505"/>
            <a:ext cx="1524132" cy="603556"/>
          </a:xfrm>
          <a:prstGeom prst="rect">
            <a:avLst/>
          </a:prstGeom>
        </p:spPr>
      </p:pic>
    </p:spTree>
    <p:extLst>
      <p:ext uri="{BB962C8B-B14F-4D97-AF65-F5344CB8AC3E}">
        <p14:creationId xmlns:p14="http://schemas.microsoft.com/office/powerpoint/2010/main" val="13544559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B711-479E-48B0-A3EE-9529E34BFA34}"/>
              </a:ext>
            </a:extLst>
          </p:cNvPr>
          <p:cNvSpPr>
            <a:spLocks noGrp="1"/>
          </p:cNvSpPr>
          <p:nvPr>
            <p:ph type="title"/>
          </p:nvPr>
        </p:nvSpPr>
        <p:spPr/>
        <p:txBody>
          <a:bodyPr/>
          <a:lstStyle/>
          <a:p>
            <a:r>
              <a:rPr lang="en-US" dirty="0"/>
              <a:t>Tax Credits -Example</a:t>
            </a:r>
          </a:p>
        </p:txBody>
      </p:sp>
      <p:sp>
        <p:nvSpPr>
          <p:cNvPr id="3" name="Content Placeholder 2">
            <a:extLst>
              <a:ext uri="{FF2B5EF4-FFF2-40B4-BE49-F238E27FC236}">
                <a16:creationId xmlns:a16="http://schemas.microsoft.com/office/drawing/2014/main" id="{C1E9FD7D-241B-4F36-95C9-BBE4D889977C}"/>
              </a:ext>
            </a:extLst>
          </p:cNvPr>
          <p:cNvSpPr>
            <a:spLocks noGrp="1"/>
          </p:cNvSpPr>
          <p:nvPr>
            <p:ph idx="1"/>
          </p:nvPr>
        </p:nvSpPr>
        <p:spPr/>
        <p:txBody>
          <a:bodyPr/>
          <a:lstStyle/>
          <a:p>
            <a:r>
              <a:rPr lang="en-US" dirty="0">
                <a:latin typeface="Lato"/>
              </a:rPr>
              <a:t>ER paid $5,000 in qualified leave and is otherwise required to deposit $8,000 in payroll taxes, including taxes withheld from all its employees</a:t>
            </a:r>
          </a:p>
          <a:p>
            <a:pPr lvl="1"/>
            <a:r>
              <a:rPr lang="en-US" dirty="0">
                <a:latin typeface="Lato"/>
              </a:rPr>
              <a:t>ER could use up to $5,000 of the $8,000 of taxes it was going to deposit for making qualified leave payments as a credit</a:t>
            </a:r>
          </a:p>
          <a:p>
            <a:pPr lvl="1"/>
            <a:r>
              <a:rPr lang="en-US" dirty="0">
                <a:latin typeface="Lato"/>
              </a:rPr>
              <a:t>ER would only be required under the law to deposit the remaining $3,000 on its next regular deposit date</a:t>
            </a:r>
          </a:p>
          <a:p>
            <a:r>
              <a:rPr lang="en-US" dirty="0">
                <a:latin typeface="Lato"/>
              </a:rPr>
              <a:t>If the ER paid $10,000 in sick leave and was required to deposit $8,000 in taxes, the employer could </a:t>
            </a:r>
          </a:p>
          <a:p>
            <a:pPr lvl="1"/>
            <a:r>
              <a:rPr lang="en-US" dirty="0">
                <a:latin typeface="Lato"/>
              </a:rPr>
              <a:t>use the entire $8,000 of taxes as a credit to fund qualified leave payments and </a:t>
            </a:r>
          </a:p>
          <a:p>
            <a:pPr lvl="1"/>
            <a:r>
              <a:rPr lang="en-US" dirty="0">
                <a:latin typeface="Lato"/>
              </a:rPr>
              <a:t>file a request for an accelerated credit for the remaining $2,000</a:t>
            </a:r>
          </a:p>
        </p:txBody>
      </p:sp>
      <p:pic>
        <p:nvPicPr>
          <p:cNvPr id="4" name="Picture 3">
            <a:extLst>
              <a:ext uri="{FF2B5EF4-FFF2-40B4-BE49-F238E27FC236}">
                <a16:creationId xmlns:a16="http://schemas.microsoft.com/office/drawing/2014/main" id="{E372EE6E-AAE1-4EA6-BC03-9355C9867601}"/>
              </a:ext>
            </a:extLst>
          </p:cNvPr>
          <p:cNvPicPr>
            <a:picLocks noChangeAspect="1"/>
          </p:cNvPicPr>
          <p:nvPr/>
        </p:nvPicPr>
        <p:blipFill>
          <a:blip r:embed="rId2"/>
          <a:stretch>
            <a:fillRect/>
          </a:stretch>
        </p:blipFill>
        <p:spPr>
          <a:xfrm>
            <a:off x="7315200" y="1066505"/>
            <a:ext cx="1524132" cy="603556"/>
          </a:xfrm>
          <a:prstGeom prst="rect">
            <a:avLst/>
          </a:prstGeom>
        </p:spPr>
      </p:pic>
    </p:spTree>
    <p:extLst>
      <p:ext uri="{BB962C8B-B14F-4D97-AF65-F5344CB8AC3E}">
        <p14:creationId xmlns:p14="http://schemas.microsoft.com/office/powerpoint/2010/main" val="14588277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5CCB0-EFFC-46CE-B3BA-ECE673562976}"/>
              </a:ext>
            </a:extLst>
          </p:cNvPr>
          <p:cNvSpPr>
            <a:spLocks noGrp="1"/>
          </p:cNvSpPr>
          <p:nvPr>
            <p:ph type="title"/>
          </p:nvPr>
        </p:nvSpPr>
        <p:spPr/>
        <p:txBody>
          <a:bodyPr/>
          <a:lstStyle/>
          <a:p>
            <a:r>
              <a:rPr lang="en-US" dirty="0"/>
              <a:t>Related Issues</a:t>
            </a:r>
          </a:p>
        </p:txBody>
      </p:sp>
      <p:sp>
        <p:nvSpPr>
          <p:cNvPr id="3" name="Content Placeholder 2">
            <a:extLst>
              <a:ext uri="{FF2B5EF4-FFF2-40B4-BE49-F238E27FC236}">
                <a16:creationId xmlns:a16="http://schemas.microsoft.com/office/drawing/2014/main" id="{27F86B9F-88DE-4B1C-A005-DB2CA55E9E6A}"/>
              </a:ext>
            </a:extLst>
          </p:cNvPr>
          <p:cNvSpPr>
            <a:spLocks noGrp="1"/>
          </p:cNvSpPr>
          <p:nvPr>
            <p:ph idx="1"/>
          </p:nvPr>
        </p:nvSpPr>
        <p:spPr/>
        <p:txBody>
          <a:bodyPr/>
          <a:lstStyle/>
          <a:p>
            <a:pPr marL="0" indent="0">
              <a:buNone/>
            </a:pPr>
            <a:r>
              <a:rPr lang="en-US" dirty="0">
                <a:latin typeface="Lato"/>
              </a:rPr>
              <a:t>Group Health Plan coverage continues while on FMLA</a:t>
            </a:r>
          </a:p>
          <a:p>
            <a:r>
              <a:rPr lang="en-US" dirty="0">
                <a:latin typeface="Lato"/>
              </a:rPr>
              <a:t>Deduct employee portion from what you pay them</a:t>
            </a:r>
          </a:p>
          <a:p>
            <a:pPr marL="0" indent="0">
              <a:buNone/>
            </a:pPr>
            <a:r>
              <a:rPr lang="en-US" dirty="0">
                <a:latin typeface="Lato"/>
              </a:rPr>
              <a:t>If doing a RIF and you use measurement and stability periods for ACA coverage:</a:t>
            </a:r>
          </a:p>
          <a:p>
            <a:r>
              <a:rPr lang="en-US" dirty="0">
                <a:latin typeface="Lato"/>
              </a:rPr>
              <a:t>Consider when COBRA kicks in</a:t>
            </a:r>
          </a:p>
          <a:p>
            <a:r>
              <a:rPr lang="en-US" dirty="0">
                <a:latin typeface="Lato"/>
              </a:rPr>
              <a:t>Talk to your broker re insurance company accommodations to usual termination of coverage due to reduction in hours</a:t>
            </a:r>
          </a:p>
        </p:txBody>
      </p:sp>
      <p:pic>
        <p:nvPicPr>
          <p:cNvPr id="4" name="Picture 3">
            <a:extLst>
              <a:ext uri="{FF2B5EF4-FFF2-40B4-BE49-F238E27FC236}">
                <a16:creationId xmlns:a16="http://schemas.microsoft.com/office/drawing/2014/main" id="{B3EAB310-F91D-43F1-8140-74FEA1EEC87D}"/>
              </a:ext>
            </a:extLst>
          </p:cNvPr>
          <p:cNvPicPr>
            <a:picLocks noChangeAspect="1"/>
          </p:cNvPicPr>
          <p:nvPr/>
        </p:nvPicPr>
        <p:blipFill>
          <a:blip r:embed="rId2"/>
          <a:stretch>
            <a:fillRect/>
          </a:stretch>
        </p:blipFill>
        <p:spPr>
          <a:xfrm>
            <a:off x="6934068" y="736447"/>
            <a:ext cx="1524132" cy="603556"/>
          </a:xfrm>
          <a:prstGeom prst="rect">
            <a:avLst/>
          </a:prstGeom>
        </p:spPr>
      </p:pic>
    </p:spTree>
    <p:extLst>
      <p:ext uri="{BB962C8B-B14F-4D97-AF65-F5344CB8AC3E}">
        <p14:creationId xmlns:p14="http://schemas.microsoft.com/office/powerpoint/2010/main" val="113638758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321E-7272-4152-A8A9-3C1AC046843B}"/>
              </a:ext>
            </a:extLst>
          </p:cNvPr>
          <p:cNvSpPr>
            <a:spLocks noGrp="1"/>
          </p:cNvSpPr>
          <p:nvPr>
            <p:ph type="title"/>
          </p:nvPr>
        </p:nvSpPr>
        <p:spPr/>
        <p:txBody>
          <a:bodyPr/>
          <a:lstStyle/>
          <a:p>
            <a:pPr eaLnBrk="1" fontAlgn="auto" hangingPunct="1">
              <a:spcAft>
                <a:spcPts val="0"/>
              </a:spcAft>
              <a:defRPr/>
            </a:pPr>
            <a:r>
              <a:rPr lang="en-US" dirty="0"/>
              <a:t>QUESTIONS</a:t>
            </a:r>
          </a:p>
        </p:txBody>
      </p:sp>
      <p:pic>
        <p:nvPicPr>
          <p:cNvPr id="4" name="Content Placeholder 3">
            <a:extLst>
              <a:ext uri="{FF2B5EF4-FFF2-40B4-BE49-F238E27FC236}">
                <a16:creationId xmlns:a16="http://schemas.microsoft.com/office/drawing/2014/main" id="{9E531DC5-0938-4DF7-894B-81835DE1ED8B}"/>
              </a:ext>
            </a:extLst>
          </p:cNvPr>
          <p:cNvPicPr>
            <a:picLocks noGrp="1" noChangeAspect="1"/>
          </p:cNvPicPr>
          <p:nvPr>
            <p:ph idx="1"/>
          </p:nvPr>
        </p:nvPicPr>
        <p:blipFill>
          <a:blip r:embed="rId3"/>
          <a:stretch>
            <a:fillRect/>
          </a:stretch>
        </p:blipFill>
        <p:spPr>
          <a:xfrm>
            <a:off x="3124200" y="3124200"/>
            <a:ext cx="3133616" cy="1694835"/>
          </a:xfrm>
          <a:prstGeom prst="rect">
            <a:avLst/>
          </a:prstGeom>
        </p:spPr>
      </p:pic>
      <p:pic>
        <p:nvPicPr>
          <p:cNvPr id="3" name="Picture 2">
            <a:extLst>
              <a:ext uri="{FF2B5EF4-FFF2-40B4-BE49-F238E27FC236}">
                <a16:creationId xmlns:a16="http://schemas.microsoft.com/office/drawing/2014/main" id="{72E4960A-81DA-4732-B547-52354D50E999}"/>
              </a:ext>
            </a:extLst>
          </p:cNvPr>
          <p:cNvPicPr>
            <a:picLocks noChangeAspect="1"/>
          </p:cNvPicPr>
          <p:nvPr/>
        </p:nvPicPr>
        <p:blipFill>
          <a:blip r:embed="rId4"/>
          <a:stretch>
            <a:fillRect/>
          </a:stretch>
        </p:blipFill>
        <p:spPr>
          <a:xfrm>
            <a:off x="7162800" y="736447"/>
            <a:ext cx="1524132" cy="603556"/>
          </a:xfrm>
          <a:prstGeom prst="rect">
            <a:avLst/>
          </a:prstGeom>
        </p:spPr>
      </p:pic>
    </p:spTree>
    <p:extLst>
      <p:ext uri="{BB962C8B-B14F-4D97-AF65-F5344CB8AC3E}">
        <p14:creationId xmlns:p14="http://schemas.microsoft.com/office/powerpoint/2010/main" val="4049406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F225-6F5E-4913-AF11-DAA9365B1D96}"/>
              </a:ext>
            </a:extLst>
          </p:cNvPr>
          <p:cNvSpPr>
            <a:spLocks noGrp="1"/>
          </p:cNvSpPr>
          <p:nvPr>
            <p:ph type="title"/>
          </p:nvPr>
        </p:nvSpPr>
        <p:spPr/>
        <p:txBody>
          <a:bodyPr/>
          <a:lstStyle/>
          <a:p>
            <a:r>
              <a:rPr lang="en-US" dirty="0"/>
              <a:t>Reasons for Leave - EPST</a:t>
            </a:r>
          </a:p>
        </p:txBody>
      </p:sp>
      <p:sp>
        <p:nvSpPr>
          <p:cNvPr id="3" name="Content Placeholder 2">
            <a:extLst>
              <a:ext uri="{FF2B5EF4-FFF2-40B4-BE49-F238E27FC236}">
                <a16:creationId xmlns:a16="http://schemas.microsoft.com/office/drawing/2014/main" id="{C4EC814F-1F52-4120-A3CF-E17728FC423B}"/>
              </a:ext>
            </a:extLst>
          </p:cNvPr>
          <p:cNvSpPr>
            <a:spLocks noGrp="1"/>
          </p:cNvSpPr>
          <p:nvPr>
            <p:ph idx="1"/>
          </p:nvPr>
        </p:nvSpPr>
        <p:spPr/>
        <p:txBody>
          <a:bodyPr/>
          <a:lstStyle/>
          <a:p>
            <a:r>
              <a:rPr lang="en-US" b="1" dirty="0">
                <a:latin typeface="Lato"/>
              </a:rPr>
              <a:t>Emergency Paid Sick Time</a:t>
            </a:r>
            <a:r>
              <a:rPr lang="en-US" dirty="0">
                <a:latin typeface="Lato"/>
              </a:rPr>
              <a:t> can be taken if the employee is unable to work (or telework) due to a need for leave because:</a:t>
            </a:r>
          </a:p>
          <a:p>
            <a:pPr>
              <a:buFont typeface="Arial" panose="020B0604020202020204" pitchFamily="34" charset="0"/>
              <a:buChar char="•"/>
            </a:pPr>
            <a:r>
              <a:rPr lang="en-US" dirty="0">
                <a:latin typeface="Lato"/>
              </a:rPr>
              <a:t>(1) The employee is subject to a Federal, State, or local quarantine or isolation order related to COVID-19</a:t>
            </a:r>
          </a:p>
          <a:p>
            <a:pPr marL="742950" lvl="1" indent="-285750">
              <a:buFont typeface="Arial" panose="020B0604020202020204" pitchFamily="34" charset="0"/>
              <a:buChar char="•"/>
            </a:pPr>
            <a:r>
              <a:rPr lang="en-US" dirty="0">
                <a:latin typeface="Lato"/>
              </a:rPr>
              <a:t>Does a general shelter in place order, subject to being allowed to go to the store for essentials qualify? Probably not applicable. Appears the order must be specific to the individual. But DOL might clarify</a:t>
            </a:r>
          </a:p>
          <a:p>
            <a:pPr>
              <a:buFont typeface="Arial" panose="020B0604020202020204" pitchFamily="34" charset="0"/>
              <a:buChar char="•"/>
            </a:pPr>
            <a:r>
              <a:rPr lang="en-US" dirty="0">
                <a:latin typeface="Lato"/>
              </a:rPr>
              <a:t>(2) The employee has been advised by a health care provider to self-quarantine due to concerns related to COVID-19</a:t>
            </a:r>
          </a:p>
          <a:p>
            <a:pPr>
              <a:buFont typeface="Arial" panose="020B0604020202020204" pitchFamily="34" charset="0"/>
              <a:buChar char="•"/>
            </a:pPr>
            <a:r>
              <a:rPr lang="en-US" dirty="0">
                <a:latin typeface="Lato"/>
              </a:rPr>
              <a:t>(3) The employee is experiencing symptoms of COVID-19 and seeking a medical diagnosis</a:t>
            </a:r>
          </a:p>
        </p:txBody>
      </p:sp>
      <p:pic>
        <p:nvPicPr>
          <p:cNvPr id="4" name="Picture 3">
            <a:extLst>
              <a:ext uri="{FF2B5EF4-FFF2-40B4-BE49-F238E27FC236}">
                <a16:creationId xmlns:a16="http://schemas.microsoft.com/office/drawing/2014/main" id="{CC4F4858-69BC-48C8-B675-9C22B689A1DC}"/>
              </a:ext>
            </a:extLst>
          </p:cNvPr>
          <p:cNvPicPr>
            <a:picLocks noChangeAspect="1"/>
          </p:cNvPicPr>
          <p:nvPr/>
        </p:nvPicPr>
        <p:blipFill>
          <a:blip r:embed="rId2"/>
          <a:stretch>
            <a:fillRect/>
          </a:stretch>
        </p:blipFill>
        <p:spPr>
          <a:xfrm>
            <a:off x="7391400" y="736447"/>
            <a:ext cx="1524132" cy="603556"/>
          </a:xfrm>
          <a:prstGeom prst="rect">
            <a:avLst/>
          </a:prstGeom>
        </p:spPr>
      </p:pic>
    </p:spTree>
    <p:extLst>
      <p:ext uri="{BB962C8B-B14F-4D97-AF65-F5344CB8AC3E}">
        <p14:creationId xmlns:p14="http://schemas.microsoft.com/office/powerpoint/2010/main" val="112762437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F225-6F5E-4913-AF11-DAA9365B1D96}"/>
              </a:ext>
            </a:extLst>
          </p:cNvPr>
          <p:cNvSpPr>
            <a:spLocks noGrp="1"/>
          </p:cNvSpPr>
          <p:nvPr>
            <p:ph type="title"/>
          </p:nvPr>
        </p:nvSpPr>
        <p:spPr/>
        <p:txBody>
          <a:bodyPr/>
          <a:lstStyle/>
          <a:p>
            <a:r>
              <a:rPr lang="en-US" dirty="0"/>
              <a:t>Reasons for Leave – EPST </a:t>
            </a:r>
            <a:r>
              <a:rPr lang="en-US" dirty="0" err="1"/>
              <a:t>cont</a:t>
            </a:r>
            <a:r>
              <a:rPr lang="en-US" dirty="0"/>
              <a:t>…</a:t>
            </a:r>
          </a:p>
        </p:txBody>
      </p:sp>
      <p:sp>
        <p:nvSpPr>
          <p:cNvPr id="3" name="Content Placeholder 2">
            <a:extLst>
              <a:ext uri="{FF2B5EF4-FFF2-40B4-BE49-F238E27FC236}">
                <a16:creationId xmlns:a16="http://schemas.microsoft.com/office/drawing/2014/main" id="{C4EC814F-1F52-4120-A3CF-E17728FC423B}"/>
              </a:ext>
            </a:extLst>
          </p:cNvPr>
          <p:cNvSpPr>
            <a:spLocks noGrp="1"/>
          </p:cNvSpPr>
          <p:nvPr>
            <p:ph idx="1"/>
          </p:nvPr>
        </p:nvSpPr>
        <p:spPr/>
        <p:txBody>
          <a:bodyPr/>
          <a:lstStyle/>
          <a:p>
            <a:pPr>
              <a:buFont typeface="Arial" panose="020B0604020202020204" pitchFamily="34" charset="0"/>
              <a:buChar char="•"/>
            </a:pPr>
            <a:r>
              <a:rPr lang="en-US" dirty="0">
                <a:latin typeface="Lato"/>
              </a:rPr>
              <a:t>(4) The employee is caring for an individual who is subject to a quarantine or isolation order or who has been advised to self quarantine</a:t>
            </a:r>
          </a:p>
          <a:p>
            <a:pPr>
              <a:buFont typeface="Arial" panose="020B0604020202020204" pitchFamily="34" charset="0"/>
              <a:buChar char="•"/>
            </a:pPr>
            <a:r>
              <a:rPr lang="en-US" dirty="0">
                <a:latin typeface="Lato"/>
              </a:rPr>
              <a:t>(5) The employee is caring for a son or daughter if the school or place of care of the son or daughter has been closed, or the childcare provider of such son or daughter is unavailable, due to COVID-19 precautions</a:t>
            </a:r>
          </a:p>
          <a:p>
            <a:pPr marL="742950" lvl="1" indent="-285750">
              <a:buFont typeface="Arial" panose="020B0604020202020204" pitchFamily="34" charset="0"/>
              <a:buChar char="•"/>
            </a:pPr>
            <a:r>
              <a:rPr lang="en-US" dirty="0">
                <a:latin typeface="Lato"/>
              </a:rPr>
              <a:t>Son or daughter as defined under FMLA</a:t>
            </a:r>
          </a:p>
          <a:p>
            <a:pPr marL="742950" lvl="1" indent="-285750">
              <a:buFont typeface="Arial" panose="020B0604020202020204" pitchFamily="34" charset="0"/>
              <a:buChar char="•"/>
            </a:pPr>
            <a:r>
              <a:rPr lang="en-US" dirty="0">
                <a:latin typeface="Lato"/>
              </a:rPr>
              <a:t>Note: closure due to "precautions", not only due to government order</a:t>
            </a:r>
          </a:p>
          <a:p>
            <a:pPr>
              <a:buFont typeface="Arial" panose="020B0604020202020204" pitchFamily="34" charset="0"/>
              <a:buChar char="•"/>
            </a:pPr>
            <a:r>
              <a:rPr lang="en-US" dirty="0">
                <a:latin typeface="Lato"/>
              </a:rPr>
              <a:t>(6) other substantially similar conditions specified by HHS in consultation with IRS and DOL</a:t>
            </a:r>
          </a:p>
          <a:p>
            <a:pPr marL="742950" lvl="1" indent="-285750">
              <a:buFont typeface="Arial" panose="020B0604020202020204" pitchFamily="34" charset="0"/>
              <a:buChar char="•"/>
            </a:pPr>
            <a:r>
              <a:rPr lang="en-US" dirty="0">
                <a:latin typeface="Lato"/>
              </a:rPr>
              <a:t>We are awaiting any such guidance</a:t>
            </a:r>
          </a:p>
        </p:txBody>
      </p:sp>
      <p:pic>
        <p:nvPicPr>
          <p:cNvPr id="4" name="Picture 3">
            <a:extLst>
              <a:ext uri="{FF2B5EF4-FFF2-40B4-BE49-F238E27FC236}">
                <a16:creationId xmlns:a16="http://schemas.microsoft.com/office/drawing/2014/main" id="{0B34848E-FD18-4677-AA4A-2A23EBDC8481}"/>
              </a:ext>
            </a:extLst>
          </p:cNvPr>
          <p:cNvPicPr>
            <a:picLocks noChangeAspect="1"/>
          </p:cNvPicPr>
          <p:nvPr/>
        </p:nvPicPr>
        <p:blipFill>
          <a:blip r:embed="rId2"/>
          <a:stretch>
            <a:fillRect/>
          </a:stretch>
        </p:blipFill>
        <p:spPr>
          <a:xfrm>
            <a:off x="7467600" y="736447"/>
            <a:ext cx="1524132" cy="603556"/>
          </a:xfrm>
          <a:prstGeom prst="rect">
            <a:avLst/>
          </a:prstGeom>
        </p:spPr>
      </p:pic>
    </p:spTree>
    <p:extLst>
      <p:ext uri="{BB962C8B-B14F-4D97-AF65-F5344CB8AC3E}">
        <p14:creationId xmlns:p14="http://schemas.microsoft.com/office/powerpoint/2010/main" val="80885113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DF225-6F5E-4913-AF11-DAA9365B1D96}"/>
              </a:ext>
            </a:extLst>
          </p:cNvPr>
          <p:cNvSpPr>
            <a:spLocks noGrp="1"/>
          </p:cNvSpPr>
          <p:nvPr>
            <p:ph type="title"/>
          </p:nvPr>
        </p:nvSpPr>
        <p:spPr/>
        <p:txBody>
          <a:bodyPr/>
          <a:lstStyle/>
          <a:p>
            <a:r>
              <a:rPr lang="en-US" dirty="0"/>
              <a:t>Reasons for Leave – </a:t>
            </a:r>
            <a:br>
              <a:rPr lang="en-US" dirty="0"/>
            </a:br>
            <a:r>
              <a:rPr lang="en-US" dirty="0"/>
              <a:t>EFMLEA</a:t>
            </a:r>
          </a:p>
        </p:txBody>
      </p:sp>
      <p:sp>
        <p:nvSpPr>
          <p:cNvPr id="3" name="Content Placeholder 2">
            <a:extLst>
              <a:ext uri="{FF2B5EF4-FFF2-40B4-BE49-F238E27FC236}">
                <a16:creationId xmlns:a16="http://schemas.microsoft.com/office/drawing/2014/main" id="{C4EC814F-1F52-4120-A3CF-E17728FC423B}"/>
              </a:ext>
            </a:extLst>
          </p:cNvPr>
          <p:cNvSpPr>
            <a:spLocks noGrp="1"/>
          </p:cNvSpPr>
          <p:nvPr>
            <p:ph idx="1"/>
          </p:nvPr>
        </p:nvSpPr>
        <p:spPr/>
        <p:txBody>
          <a:bodyPr/>
          <a:lstStyle/>
          <a:p>
            <a:pPr marL="0" indent="0">
              <a:buNone/>
            </a:pPr>
            <a:r>
              <a:rPr lang="en-US" b="1" dirty="0">
                <a:latin typeface="Lato"/>
              </a:rPr>
              <a:t>Emergency FMLEA Leave </a:t>
            </a:r>
            <a:r>
              <a:rPr lang="en-US" dirty="0">
                <a:latin typeface="Lato"/>
              </a:rPr>
              <a:t>can only be taken because the employee is unable to work (or telework) due to a need for leave to care for the son or daughter under 18 years of age of the employee if (i) the school or place of care has been closed, or (ii) the child care provider of such son or daughter is unavailable, due to an emergency with respect to COVID-19 declared by a Federal, State, or local authority</a:t>
            </a:r>
          </a:p>
          <a:p>
            <a:pPr>
              <a:buFont typeface="Arial" panose="020B0604020202020204" pitchFamily="34" charset="0"/>
              <a:buChar char="•"/>
            </a:pPr>
            <a:r>
              <a:rPr lang="en-US" dirty="0">
                <a:latin typeface="Lato"/>
              </a:rPr>
              <a:t>compare EPST language: closed due to "precautions"</a:t>
            </a:r>
          </a:p>
          <a:p>
            <a:pPr>
              <a:buFont typeface="Arial" panose="020B0604020202020204" pitchFamily="34" charset="0"/>
              <a:buChar char="•"/>
            </a:pPr>
            <a:r>
              <a:rPr lang="en-US" dirty="0">
                <a:latin typeface="Lato"/>
              </a:rPr>
              <a:t>EFMLEA probably not as broad (likely would exclude voluntary school closures where the state or local  government has permitted schools to re-open)</a:t>
            </a:r>
          </a:p>
        </p:txBody>
      </p:sp>
      <p:pic>
        <p:nvPicPr>
          <p:cNvPr id="4" name="Picture 3">
            <a:extLst>
              <a:ext uri="{FF2B5EF4-FFF2-40B4-BE49-F238E27FC236}">
                <a16:creationId xmlns:a16="http://schemas.microsoft.com/office/drawing/2014/main" id="{66132170-61EE-4856-A727-1703296B0BDB}"/>
              </a:ext>
            </a:extLst>
          </p:cNvPr>
          <p:cNvPicPr>
            <a:picLocks noChangeAspect="1"/>
          </p:cNvPicPr>
          <p:nvPr/>
        </p:nvPicPr>
        <p:blipFill>
          <a:blip r:embed="rId2"/>
          <a:stretch>
            <a:fillRect/>
          </a:stretch>
        </p:blipFill>
        <p:spPr>
          <a:xfrm>
            <a:off x="7467600" y="736447"/>
            <a:ext cx="1524132" cy="603556"/>
          </a:xfrm>
          <a:prstGeom prst="rect">
            <a:avLst/>
          </a:prstGeom>
        </p:spPr>
      </p:pic>
    </p:spTree>
    <p:extLst>
      <p:ext uri="{BB962C8B-B14F-4D97-AF65-F5344CB8AC3E}">
        <p14:creationId xmlns:p14="http://schemas.microsoft.com/office/powerpoint/2010/main" val="28709862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99295-D22B-4E90-B844-A7EF1B2C1265}"/>
              </a:ext>
            </a:extLst>
          </p:cNvPr>
          <p:cNvSpPr>
            <a:spLocks noGrp="1"/>
          </p:cNvSpPr>
          <p:nvPr>
            <p:ph type="title"/>
          </p:nvPr>
        </p:nvSpPr>
        <p:spPr/>
        <p:txBody>
          <a:bodyPr/>
          <a:lstStyle/>
          <a:p>
            <a:r>
              <a:rPr lang="en-US" dirty="0"/>
              <a:t>How Much Leave - EPST?</a:t>
            </a:r>
          </a:p>
        </p:txBody>
      </p:sp>
      <p:sp>
        <p:nvSpPr>
          <p:cNvPr id="3" name="Content Placeholder 2">
            <a:extLst>
              <a:ext uri="{FF2B5EF4-FFF2-40B4-BE49-F238E27FC236}">
                <a16:creationId xmlns:a16="http://schemas.microsoft.com/office/drawing/2014/main" id="{D6B69BB3-3FD7-49AE-878B-DF126AFCBD14}"/>
              </a:ext>
            </a:extLst>
          </p:cNvPr>
          <p:cNvSpPr>
            <a:spLocks noGrp="1"/>
          </p:cNvSpPr>
          <p:nvPr>
            <p:ph idx="1"/>
          </p:nvPr>
        </p:nvSpPr>
        <p:spPr/>
        <p:txBody>
          <a:bodyPr/>
          <a:lstStyle/>
          <a:p>
            <a:pPr marL="0" indent="0">
              <a:buNone/>
            </a:pPr>
            <a:r>
              <a:rPr lang="en-US" b="1" dirty="0">
                <a:latin typeface="Lato"/>
              </a:rPr>
              <a:t>Emergency Paid Sick Time:</a:t>
            </a:r>
            <a:endParaRPr lang="en-US" dirty="0">
              <a:latin typeface="Lato"/>
            </a:endParaRPr>
          </a:p>
          <a:p>
            <a:pPr>
              <a:buFont typeface="Arial" panose="020B0604020202020204" pitchFamily="34" charset="0"/>
              <a:buChar char="•"/>
            </a:pPr>
            <a:r>
              <a:rPr lang="en-US" dirty="0">
                <a:latin typeface="Lato"/>
              </a:rPr>
              <a:t>Full-time employees are entitled to 80 hours of paid sick time</a:t>
            </a:r>
          </a:p>
          <a:p>
            <a:pPr>
              <a:buFont typeface="Arial" panose="020B0604020202020204" pitchFamily="34" charset="0"/>
              <a:buChar char="•"/>
            </a:pPr>
            <a:r>
              <a:rPr lang="en-US" dirty="0">
                <a:latin typeface="Lato"/>
              </a:rPr>
              <a:t>Part-time employees are entitled to a number of hours equal to the number of hours that such employee works, on average, over a 2-week period </a:t>
            </a:r>
          </a:p>
          <a:p>
            <a:pPr>
              <a:buFont typeface="Arial" panose="020B0604020202020204" pitchFamily="34" charset="0"/>
              <a:buChar char="•"/>
            </a:pPr>
            <a:r>
              <a:rPr lang="en-US" dirty="0">
                <a:latin typeface="Lato"/>
              </a:rPr>
              <a:t>Impact of reduction in hours before April 1 is not clear</a:t>
            </a:r>
          </a:p>
          <a:p>
            <a:pPr marL="742950" lvl="1" indent="-285750">
              <a:buFont typeface="Arial" panose="020B0604020202020204" pitchFamily="34" charset="0"/>
              <a:buChar char="•"/>
            </a:pPr>
            <a:r>
              <a:rPr lang="en-US" dirty="0">
                <a:latin typeface="Lato"/>
              </a:rPr>
              <a:t>the 2 weeks before April 1?  probably not</a:t>
            </a:r>
          </a:p>
          <a:p>
            <a:pPr marL="742950" lvl="1" indent="-285750">
              <a:buFont typeface="Arial" panose="020B0604020202020204" pitchFamily="34" charset="0"/>
              <a:buChar char="•"/>
            </a:pPr>
            <a:r>
              <a:rPr lang="en-US" dirty="0">
                <a:latin typeface="Lato"/>
              </a:rPr>
              <a:t>Probably the regular schedule before the shutdowns began</a:t>
            </a:r>
          </a:p>
          <a:p>
            <a:pPr marL="742950" lvl="1" indent="-285750">
              <a:buFont typeface="Arial" panose="020B0604020202020204" pitchFamily="34" charset="0"/>
              <a:buChar char="•"/>
            </a:pPr>
            <a:r>
              <a:rPr lang="en-US" dirty="0">
                <a:latin typeface="Lato"/>
              </a:rPr>
              <a:t>Hopefully DOL will issue guidance</a:t>
            </a:r>
          </a:p>
          <a:p>
            <a:pPr>
              <a:buFont typeface="Arial" panose="020B0604020202020204" pitchFamily="34" charset="0"/>
              <a:buChar char="•"/>
            </a:pPr>
            <a:r>
              <a:rPr lang="en-US" dirty="0">
                <a:latin typeface="Lato"/>
              </a:rPr>
              <a:t>Sequencing: Employee may take EPST before any other paid leave provided to an employee.  Employer can't require use of other paid leave before using this</a:t>
            </a:r>
          </a:p>
          <a:p>
            <a:endParaRPr lang="en-US" dirty="0">
              <a:latin typeface="Lato"/>
            </a:endParaRPr>
          </a:p>
        </p:txBody>
      </p:sp>
      <p:pic>
        <p:nvPicPr>
          <p:cNvPr id="4" name="Picture 3">
            <a:extLst>
              <a:ext uri="{FF2B5EF4-FFF2-40B4-BE49-F238E27FC236}">
                <a16:creationId xmlns:a16="http://schemas.microsoft.com/office/drawing/2014/main" id="{EC219274-6B64-4EA8-9888-A71171324CBF}"/>
              </a:ext>
            </a:extLst>
          </p:cNvPr>
          <p:cNvPicPr>
            <a:picLocks noChangeAspect="1"/>
          </p:cNvPicPr>
          <p:nvPr/>
        </p:nvPicPr>
        <p:blipFill>
          <a:blip r:embed="rId2"/>
          <a:stretch>
            <a:fillRect/>
          </a:stretch>
        </p:blipFill>
        <p:spPr>
          <a:xfrm>
            <a:off x="7315200" y="736447"/>
            <a:ext cx="1524132" cy="603556"/>
          </a:xfrm>
          <a:prstGeom prst="rect">
            <a:avLst/>
          </a:prstGeom>
        </p:spPr>
      </p:pic>
    </p:spTree>
    <p:extLst>
      <p:ext uri="{BB962C8B-B14F-4D97-AF65-F5344CB8AC3E}">
        <p14:creationId xmlns:p14="http://schemas.microsoft.com/office/powerpoint/2010/main" val="29234386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47ED6-95E0-4360-8B66-9395A144EBB3}"/>
              </a:ext>
            </a:extLst>
          </p:cNvPr>
          <p:cNvSpPr>
            <a:spLocks noGrp="1"/>
          </p:cNvSpPr>
          <p:nvPr>
            <p:ph type="title"/>
          </p:nvPr>
        </p:nvSpPr>
        <p:spPr/>
        <p:txBody>
          <a:bodyPr/>
          <a:lstStyle/>
          <a:p>
            <a:r>
              <a:rPr lang="en-US" dirty="0"/>
              <a:t>How much Leave – </a:t>
            </a:r>
            <a:br>
              <a:rPr lang="en-US" dirty="0"/>
            </a:br>
            <a:r>
              <a:rPr lang="en-US" dirty="0"/>
              <a:t>EFMLEA?</a:t>
            </a:r>
          </a:p>
        </p:txBody>
      </p:sp>
      <p:sp>
        <p:nvSpPr>
          <p:cNvPr id="3" name="Content Placeholder 2">
            <a:extLst>
              <a:ext uri="{FF2B5EF4-FFF2-40B4-BE49-F238E27FC236}">
                <a16:creationId xmlns:a16="http://schemas.microsoft.com/office/drawing/2014/main" id="{61623FAE-0BC3-42B2-8263-5F5E8654531F}"/>
              </a:ext>
            </a:extLst>
          </p:cNvPr>
          <p:cNvSpPr>
            <a:spLocks noGrp="1"/>
          </p:cNvSpPr>
          <p:nvPr>
            <p:ph idx="1"/>
          </p:nvPr>
        </p:nvSpPr>
        <p:spPr/>
        <p:txBody>
          <a:bodyPr/>
          <a:lstStyle/>
          <a:p>
            <a:pPr marL="0" indent="0">
              <a:buNone/>
            </a:pPr>
            <a:r>
              <a:rPr lang="en-US" b="1" dirty="0">
                <a:latin typeface="Lato"/>
              </a:rPr>
              <a:t>Emergency FMLEA Leave:</a:t>
            </a:r>
            <a:endParaRPr lang="en-US" dirty="0">
              <a:latin typeface="Lato"/>
            </a:endParaRPr>
          </a:p>
          <a:p>
            <a:pPr>
              <a:buFont typeface="Arial" panose="020B0604020202020204" pitchFamily="34" charset="0"/>
              <a:buChar char="•"/>
            </a:pPr>
            <a:r>
              <a:rPr lang="en-US" dirty="0">
                <a:latin typeface="Lato"/>
              </a:rPr>
              <a:t>12 weeks total. Unpaid for the first 10 days.  </a:t>
            </a:r>
          </a:p>
          <a:p>
            <a:pPr marL="742950" lvl="1" indent="-285750">
              <a:buFont typeface="Arial" panose="020B0604020202020204" pitchFamily="34" charset="0"/>
              <a:buChar char="•"/>
            </a:pPr>
            <a:r>
              <a:rPr lang="en-US" dirty="0">
                <a:latin typeface="Lato"/>
              </a:rPr>
              <a:t>employee may elect to substitute any accrued vacation leave, personal leave, or medical or sick leave for unpaid leave during these first 10 days</a:t>
            </a:r>
          </a:p>
          <a:p>
            <a:pPr marL="742950" lvl="1" indent="-285750">
              <a:buFont typeface="Arial" panose="020B0604020202020204" pitchFamily="34" charset="0"/>
              <a:buChar char="•"/>
            </a:pPr>
            <a:r>
              <a:rPr lang="en-US" dirty="0">
                <a:latin typeface="Lato"/>
              </a:rPr>
              <a:t>employers may not deny employees who qualify for EFMLEA leave the use of accrued vacation, PTO and State Paid Sick Time (PST) during the first 10 days of such leave</a:t>
            </a:r>
          </a:p>
          <a:p>
            <a:pPr marL="742950" lvl="1" indent="-285750">
              <a:buFont typeface="Arial" panose="020B0604020202020204" pitchFamily="34" charset="0"/>
              <a:buChar char="•"/>
            </a:pPr>
            <a:r>
              <a:rPr lang="en-US" dirty="0">
                <a:latin typeface="Lato"/>
              </a:rPr>
              <a:t>It is unclear whether this will ever apply as a practical matter because it appears that unpaid EFMLEA will always coincide with paid EPST (so there is no need for an employee to use other paid leave)</a:t>
            </a:r>
          </a:p>
          <a:p>
            <a:pPr>
              <a:buFont typeface="Arial" panose="020B0604020202020204" pitchFamily="34" charset="0"/>
              <a:buChar char="•"/>
            </a:pPr>
            <a:r>
              <a:rPr lang="en-US" dirty="0">
                <a:latin typeface="Lato"/>
              </a:rPr>
              <a:t>Thereafter, paid</a:t>
            </a:r>
          </a:p>
          <a:p>
            <a:endParaRPr lang="en-US" dirty="0">
              <a:latin typeface="Lato"/>
            </a:endParaRPr>
          </a:p>
        </p:txBody>
      </p:sp>
      <p:pic>
        <p:nvPicPr>
          <p:cNvPr id="4" name="Picture 3">
            <a:extLst>
              <a:ext uri="{FF2B5EF4-FFF2-40B4-BE49-F238E27FC236}">
                <a16:creationId xmlns:a16="http://schemas.microsoft.com/office/drawing/2014/main" id="{70A3784C-0857-4719-BDBE-6C4D1A95F926}"/>
              </a:ext>
            </a:extLst>
          </p:cNvPr>
          <p:cNvPicPr>
            <a:picLocks noChangeAspect="1"/>
          </p:cNvPicPr>
          <p:nvPr/>
        </p:nvPicPr>
        <p:blipFill>
          <a:blip r:embed="rId2"/>
          <a:stretch>
            <a:fillRect/>
          </a:stretch>
        </p:blipFill>
        <p:spPr>
          <a:xfrm>
            <a:off x="7391400" y="736447"/>
            <a:ext cx="1524132" cy="603556"/>
          </a:xfrm>
          <a:prstGeom prst="rect">
            <a:avLst/>
          </a:prstGeom>
        </p:spPr>
      </p:pic>
    </p:spTree>
    <p:extLst>
      <p:ext uri="{BB962C8B-B14F-4D97-AF65-F5344CB8AC3E}">
        <p14:creationId xmlns:p14="http://schemas.microsoft.com/office/powerpoint/2010/main" val="360522837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8450C-418A-41B8-BDB7-AA84B982EEB8}"/>
              </a:ext>
            </a:extLst>
          </p:cNvPr>
          <p:cNvSpPr>
            <a:spLocks noGrp="1"/>
          </p:cNvSpPr>
          <p:nvPr>
            <p:ph type="title"/>
          </p:nvPr>
        </p:nvSpPr>
        <p:spPr/>
        <p:txBody>
          <a:bodyPr/>
          <a:lstStyle/>
          <a:p>
            <a:r>
              <a:rPr lang="en-US" dirty="0"/>
              <a:t>How is EPST &amp; EFMLEA </a:t>
            </a:r>
            <a:br>
              <a:rPr lang="en-US" dirty="0"/>
            </a:br>
            <a:r>
              <a:rPr lang="en-US" dirty="0"/>
              <a:t>paid leave compensated?</a:t>
            </a:r>
          </a:p>
        </p:txBody>
      </p:sp>
      <p:sp>
        <p:nvSpPr>
          <p:cNvPr id="3" name="Content Placeholder 2">
            <a:extLst>
              <a:ext uri="{FF2B5EF4-FFF2-40B4-BE49-F238E27FC236}">
                <a16:creationId xmlns:a16="http://schemas.microsoft.com/office/drawing/2014/main" id="{B0F014BF-DFF6-4A01-9BF2-388023A39193}"/>
              </a:ext>
            </a:extLst>
          </p:cNvPr>
          <p:cNvSpPr>
            <a:spLocks noGrp="1"/>
          </p:cNvSpPr>
          <p:nvPr>
            <p:ph idx="1"/>
          </p:nvPr>
        </p:nvSpPr>
        <p:spPr/>
        <p:txBody>
          <a:bodyPr/>
          <a:lstStyle/>
          <a:p>
            <a:pPr marL="0" indent="0">
              <a:buNone/>
            </a:pPr>
            <a:r>
              <a:rPr lang="en-US" dirty="0">
                <a:latin typeface="Lato"/>
              </a:rPr>
              <a:t>Both EPST and EFMLEA - based on the employee’s </a:t>
            </a:r>
          </a:p>
          <a:p>
            <a:r>
              <a:rPr lang="en-US" b="1" dirty="0">
                <a:latin typeface="Lato"/>
              </a:rPr>
              <a:t>regular rate of pay under the FLSA </a:t>
            </a:r>
            <a:r>
              <a:rPr lang="en-US" dirty="0">
                <a:latin typeface="Lato"/>
              </a:rPr>
              <a:t>multiplied by </a:t>
            </a:r>
          </a:p>
          <a:p>
            <a:r>
              <a:rPr lang="en-US" dirty="0">
                <a:latin typeface="Lato"/>
              </a:rPr>
              <a:t>the </a:t>
            </a:r>
            <a:r>
              <a:rPr lang="en-US" b="1" dirty="0">
                <a:latin typeface="Lato"/>
              </a:rPr>
              <a:t>number of hours the employee would otherwise be normally scheduled to work</a:t>
            </a:r>
          </a:p>
        </p:txBody>
      </p:sp>
      <p:pic>
        <p:nvPicPr>
          <p:cNvPr id="4" name="Picture 3">
            <a:extLst>
              <a:ext uri="{FF2B5EF4-FFF2-40B4-BE49-F238E27FC236}">
                <a16:creationId xmlns:a16="http://schemas.microsoft.com/office/drawing/2014/main" id="{1AAF12B7-AC50-4AFC-BA64-58D76CE67F94}"/>
              </a:ext>
            </a:extLst>
          </p:cNvPr>
          <p:cNvPicPr>
            <a:picLocks noChangeAspect="1"/>
          </p:cNvPicPr>
          <p:nvPr/>
        </p:nvPicPr>
        <p:blipFill>
          <a:blip r:embed="rId2"/>
          <a:stretch>
            <a:fillRect/>
          </a:stretch>
        </p:blipFill>
        <p:spPr>
          <a:xfrm>
            <a:off x="7315200" y="663436"/>
            <a:ext cx="1524132" cy="603556"/>
          </a:xfrm>
          <a:prstGeom prst="rect">
            <a:avLst/>
          </a:prstGeom>
        </p:spPr>
      </p:pic>
    </p:spTree>
    <p:extLst>
      <p:ext uri="{BB962C8B-B14F-4D97-AF65-F5344CB8AC3E}">
        <p14:creationId xmlns:p14="http://schemas.microsoft.com/office/powerpoint/2010/main" val="17710554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3216</Words>
  <Application>Microsoft Office PowerPoint</Application>
  <PresentationFormat>On-screen Show (4:3)</PresentationFormat>
  <Paragraphs>192</Paragraphs>
  <Slides>34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Corbel</vt:lpstr>
      <vt:lpstr>Lato</vt:lpstr>
      <vt:lpstr>Symbol</vt:lpstr>
      <vt:lpstr>Wingdings</vt:lpstr>
      <vt:lpstr>Banded</vt:lpstr>
      <vt:lpstr>Implementing the Families First Coronavirus Response Act</vt:lpstr>
      <vt:lpstr>Which Employers are Covered?</vt:lpstr>
      <vt:lpstr>Which Employees are Covered?</vt:lpstr>
      <vt:lpstr>Reasons for Leave - EPST</vt:lpstr>
      <vt:lpstr>Reasons for Leave – EPST cont…</vt:lpstr>
      <vt:lpstr>Reasons for Leave –  EFMLEA</vt:lpstr>
      <vt:lpstr>How Much Leave - EPST?</vt:lpstr>
      <vt:lpstr>How much Leave –  EFMLEA?</vt:lpstr>
      <vt:lpstr>How is EPST &amp; EFMLEA  paid leave compensated?</vt:lpstr>
      <vt:lpstr>Number of Hours Paid</vt:lpstr>
      <vt:lpstr>Number of Hours Paid</vt:lpstr>
      <vt:lpstr>Amount of Pay</vt:lpstr>
      <vt:lpstr>Employer Notice Requirements</vt:lpstr>
      <vt:lpstr>Employee Notice</vt:lpstr>
      <vt:lpstr>Employee Notice</vt:lpstr>
      <vt:lpstr>Sequencing</vt:lpstr>
      <vt:lpstr>Example</vt:lpstr>
      <vt:lpstr>EFMLEA Job Restoration Rights</vt:lpstr>
      <vt:lpstr>EFMLEA Job Restoration Rights</vt:lpstr>
      <vt:lpstr>Other Notes</vt:lpstr>
      <vt:lpstr>Other Notes</vt:lpstr>
      <vt:lpstr>Other Notes</vt:lpstr>
      <vt:lpstr>Other Notes</vt:lpstr>
      <vt:lpstr>Other Notes</vt:lpstr>
      <vt:lpstr>Other Notes</vt:lpstr>
      <vt:lpstr>Tax Credits – When Taken</vt:lpstr>
      <vt:lpstr>Tax Credits – Refunds</vt:lpstr>
      <vt:lpstr>Tax credits - Amount</vt:lpstr>
      <vt:lpstr>Tax Credits – Group  Health Allocation</vt:lpstr>
      <vt:lpstr>Tax Credits – Group  Health Allocation</vt:lpstr>
      <vt:lpstr>Tax Credits -Self Employed Business Owners</vt:lpstr>
      <vt:lpstr>Tax Credits -Example</vt:lpstr>
      <vt:lpstr>Related Issues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2020-03-25T17:00:06Z</dcterms:modified>
</cp:coreProperties>
</file>