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1" r:id="rId1"/>
  </p:sldMasterIdLst>
  <p:notesMasterIdLst>
    <p:notesMasterId r:id="rId22"/>
  </p:notesMasterIdLst>
  <p:handoutMasterIdLst>
    <p:handoutMasterId r:id="rId23"/>
  </p:handoutMasterIdLst>
  <p:sldIdLst>
    <p:sldId id="274" r:id="rId2"/>
    <p:sldId id="295" r:id="rId3"/>
    <p:sldId id="276" r:id="rId4"/>
    <p:sldId id="282" r:id="rId5"/>
    <p:sldId id="283" r:id="rId6"/>
    <p:sldId id="277" r:id="rId7"/>
    <p:sldId id="284" r:id="rId8"/>
    <p:sldId id="285" r:id="rId9"/>
    <p:sldId id="288" r:id="rId10"/>
    <p:sldId id="287" r:id="rId11"/>
    <p:sldId id="286" r:id="rId12"/>
    <p:sldId id="290" r:id="rId13"/>
    <p:sldId id="289" r:id="rId14"/>
    <p:sldId id="294" r:id="rId15"/>
    <p:sldId id="279" r:id="rId16"/>
    <p:sldId id="293" r:id="rId17"/>
    <p:sldId id="291" r:id="rId18"/>
    <p:sldId id="281" r:id="rId19"/>
    <p:sldId id="300" r:id="rId20"/>
    <p:sldId id="301" r:id="rId21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EFF0208-3280-4C9C-BD35-3901075C04A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98507B5-2C2D-4DF3-8382-AE136A0AEB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14F3D538-243F-41D2-87EE-8966ACF60BE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46733F26-F937-4F6D-B834-86683819B2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55411E0-3963-4F2E-A15A-4A95BC3A46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F124D78-48A9-4D91-8E5D-B734192FD20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85246F7-CB1E-44AD-B4B2-EDF1D6132F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F517DD3-2DA2-4780-8A65-FB3FD813B87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E26EBA09-2EB5-4A26-940F-327FD0295DF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2967A4A7-4A97-4CB3-A8C4-FC016ADFE7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E83864FE-1F64-4F12-B7F6-65D0BC2812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30ADA6-B9B3-4BF2-A40A-5849D9704C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061A9C-8B7C-4EAB-994A-D29D7E9EC72E}"/>
              </a:ext>
            </a:extLst>
          </p:cNvPr>
          <p:cNvSpPr/>
          <p:nvPr/>
        </p:nvSpPr>
        <p:spPr>
          <a:xfrm>
            <a:off x="-4763" y="2058988"/>
            <a:ext cx="9147176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/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4688BE3-3F5B-4F7F-AB73-4848DDD19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90084-2BC0-40D1-943E-28A277A8B82E}" type="datetimeFigureOut">
              <a:rPr lang="en-US"/>
              <a:pPr>
                <a:defRPr/>
              </a:pPr>
              <a:t>2/12/2020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1DF807-B359-4D43-BF74-C946DB4ED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4F45C8-C623-4B14-ACA9-4FFFC7DA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330C-07AE-4627-8D67-42E213E546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36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C01AD-F59B-45D7-9AC3-0464F74D3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E924D-3291-4939-BA21-FF25289B5D19}" type="datetimeFigureOut">
              <a:rPr lang="en-US"/>
              <a:pPr>
                <a:defRPr/>
              </a:pPr>
              <a:t>2/12/2020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8D9CA-8F89-4D22-9B84-CFA63E457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E5969-633D-4BDD-A619-CC2E1B8FA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1782A-867E-492D-8B80-292C05149A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41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9A1F61-6066-418C-A8FC-F7EA6AF7486A}"/>
              </a:ext>
            </a:extLst>
          </p:cNvPr>
          <p:cNvSpPr/>
          <p:nvPr/>
        </p:nvSpPr>
        <p:spPr>
          <a:xfrm>
            <a:off x="6764338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3DCA776-BF1D-49B9-B312-ABA051CF7D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423025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9FA8F-4731-46DD-A23B-489B95F12843}" type="datetimeFigureOut">
              <a:rPr lang="en-US"/>
              <a:pPr>
                <a:defRPr/>
              </a:pPr>
              <a:t>2/12/2020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2A7758-37B3-4BC5-90B9-356E3660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32100" y="6423025"/>
            <a:ext cx="32099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2EBAF9-1929-4C24-A5E4-AE3F67A1A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054725" y="6423025"/>
            <a:ext cx="66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4195B-3958-4DFB-B230-8CDEC230A0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65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71541-6230-4DC2-966C-B01A027BB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CD812-0EFA-455F-AB39-054C069B16FF}" type="datetimeFigureOut">
              <a:rPr lang="en-US"/>
              <a:pPr>
                <a:defRPr/>
              </a:pPr>
              <a:t>2/12/2020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73FB7-975A-48C8-8532-4E1E6CA98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7D59F-43A3-4307-A04F-8BD5913B4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BC7A0-A3B5-46B2-AF17-92B4618E0D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56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85670A-53CB-4338-B889-8012BFF8B0B8}"/>
              </a:ext>
            </a:extLst>
          </p:cNvPr>
          <p:cNvSpPr/>
          <p:nvPr/>
        </p:nvSpPr>
        <p:spPr>
          <a:xfrm>
            <a:off x="-4763" y="2058988"/>
            <a:ext cx="9147176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8C460B-CEAC-4482-9C5A-35F4A751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EADF206-4927-4195-B00B-28BC50274356}" type="datetimeFigureOut">
              <a:rPr lang="en-US"/>
              <a:pPr>
                <a:defRPr/>
              </a:pPr>
              <a:t>2/12/2020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E2CB79-362E-4665-BE79-E3D2753AD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A31AF6-9918-4B85-8276-CA951C258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9E55B69-6BC2-45F5-9D0A-BD7B203AE9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80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301FE2D-6452-4D9B-83BE-AE5975666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E5F3D-C07B-446F-BA75-99657742618D}" type="datetimeFigureOut">
              <a:rPr lang="en-US"/>
              <a:pPr>
                <a:defRPr/>
              </a:pPr>
              <a:t>2/12/2020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ADA3B4-C56C-4D73-A424-EB5524682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ACAA56C-B71C-4DCC-B5DE-C6A49202A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76215-6707-4C4A-910B-54D55F4EB8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77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2143E4C-10B4-48BC-8C9F-3C7332592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0BD42-A1E2-4C5D-8657-4950EE4413DD}" type="datetimeFigureOut">
              <a:rPr lang="en-US"/>
              <a:pPr>
                <a:defRPr/>
              </a:pPr>
              <a:t>2/12/2020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177A3DD-696F-430B-B776-E0934E526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34DDFB6-8975-4BAE-9DCA-6A4A6B58D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60C0-8BE0-480F-A717-56B96ECEB9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53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AE394D9-8D2E-4F0E-9B58-B532906E0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81284-002C-4B9D-8ECD-3C777BE9C87F}" type="datetimeFigureOut">
              <a:rPr lang="en-US"/>
              <a:pPr>
                <a:defRPr/>
              </a:pPr>
              <a:t>2/12/2020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1233851-7225-4A12-B48B-71522EDAA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6E2966-78C6-418A-B738-DC7CBCD35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BDB59-6119-4CCB-B5C1-5C30CD01E1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1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2D2FB5-C744-4EA7-9C88-9D94957BA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0C487-86F2-4A73-A11A-CB90846C674A}" type="datetimeFigureOut">
              <a:rPr lang="en-US"/>
              <a:pPr>
                <a:defRPr/>
              </a:pPr>
              <a:t>2/12/2020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2155A6-C733-4A92-94E1-4619917C8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4BF537-CA26-4867-B721-5F547182B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9AB96-9C99-4006-A3FF-DE07651E58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35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B1D8E3-EC1B-4653-839D-67BB5A75A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80F51-72C9-426C-B9E6-D6C22ACA304C}" type="datetimeFigureOut">
              <a:rPr lang="en-US"/>
              <a:pPr>
                <a:defRPr/>
              </a:pPr>
              <a:t>2/12/2020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6625072-CED6-47F8-99F0-DFA55F579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1BC6AB-17EE-44E6-9A2E-BE350432B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7D11A-A8B9-4879-9B8F-2590895496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2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63D3DA-A710-4623-B203-D09C7059C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1AF53-D335-4C5B-9523-B4C23D523590}" type="datetimeFigureOut">
              <a:rPr lang="en-US"/>
              <a:pPr>
                <a:defRPr/>
              </a:pPr>
              <a:t>2/12/2020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330079-4277-44D9-9913-CBBA4F846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E470E59-3E52-412F-B15F-36663CD8F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7D05B-F2D6-4999-A0D3-73BC8A3801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61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8A90FF-E74B-4AC2-BDB2-A46A4B1FDA85}"/>
              </a:ext>
            </a:extLst>
          </p:cNvPr>
          <p:cNvSpPr/>
          <p:nvPr/>
        </p:nvSpPr>
        <p:spPr>
          <a:xfrm>
            <a:off x="0" y="176213"/>
            <a:ext cx="9142413" cy="16462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294598-75AF-4406-B153-94D5F1659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7772400" cy="1508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57B41503-CAD3-4B1D-957A-F631108C6F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5800" y="2011363"/>
            <a:ext cx="77724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CCA6B-F986-4A04-BA19-07135B524E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423025"/>
            <a:ext cx="2595562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061E677-3A62-40E7-AE69-F4580FEEE7C4}" type="datetimeFigureOut">
              <a:rPr lang="en-US"/>
              <a:pPr>
                <a:defRPr/>
              </a:pPr>
              <a:t>2/12/2020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11328-B5B3-4E9F-9A3F-3DA19848F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91000" y="6423025"/>
            <a:ext cx="4060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C7AAD-F2F8-4A6C-9596-2933EB2D3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4525" y="6423025"/>
            <a:ext cx="709613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42CED7F-CCE7-42CD-B9C7-85B39ED5AD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9" r:id="rId1"/>
    <p:sldLayoutId id="2147483952" r:id="rId2"/>
    <p:sldLayoutId id="2147483960" r:id="rId3"/>
    <p:sldLayoutId id="2147483953" r:id="rId4"/>
    <p:sldLayoutId id="2147483954" r:id="rId5"/>
    <p:sldLayoutId id="2147483955" r:id="rId6"/>
    <p:sldLayoutId id="2147483961" r:id="rId7"/>
    <p:sldLayoutId id="2147483956" r:id="rId8"/>
    <p:sldLayoutId id="2147483957" r:id="rId9"/>
    <p:sldLayoutId id="2147483958" r:id="rId10"/>
    <p:sldLayoutId id="2147483962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 kern="1200" cap="all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anose="020B050302020402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anose="020B050302020402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anose="020B050302020402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anose="020B050302020402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anose="020B050302020402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anose="020B050302020402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anose="020B050302020402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orbel" panose="020B0503020204020204" pitchFamily="34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anose="05000000000000000000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1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anose="05000000000000000000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397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anose="05000000000000000000" pitchFamily="2" charset="2"/>
        <a:buChar char="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8683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anose="05000000000000000000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69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anose="05000000000000000000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risabenefitslaw.com/" TargetMode="External"/><Relationship Id="rId2" Type="http://schemas.openxmlformats.org/officeDocument/2006/relationships/hyperlink" Target="mailto:ekratz@erisabenefitslaw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risabenefitslaw.com/" TargetMode="External"/><Relationship Id="rId2" Type="http://schemas.openxmlformats.org/officeDocument/2006/relationships/hyperlink" Target="mailto:ekratz@erisabenefitslaw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ellspringfp.com/" TargetMode="External"/><Relationship Id="rId4" Type="http://schemas.openxmlformats.org/officeDocument/2006/relationships/hyperlink" Target="mailto:edyson@wellspringfp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78D07-5F2D-44FA-9FD6-854CA0B92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6172200" cy="15081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Fiduciary compliance for Plan Sponsors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9C7C59A4-227D-4201-B1B5-BA39CDA1B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1363"/>
            <a:ext cx="7772400" cy="3905250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sz="3200" dirty="0"/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200" dirty="0"/>
              <a:t>Wellspring Financial Partners</a:t>
            </a: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3200" dirty="0"/>
              <a:t>February 19, 2020</a:t>
            </a: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en-US" dirty="0"/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/>
              <a:t>Erwin D. Kratz, Esq.</a:t>
            </a: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/>
              <a:t>ERISA Benefits Law, PLLC</a:t>
            </a: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2060"/>
                </a:solidFill>
                <a:hlinkClick r:id="rId2"/>
              </a:rPr>
              <a:t>ekratz@erisabenefitslaw.com</a:t>
            </a:r>
            <a:endParaRPr lang="en-US" altLang="en-US" sz="1800" b="1" dirty="0">
              <a:solidFill>
                <a:srgbClr val="002060"/>
              </a:solidFill>
            </a:endParaRP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dirty="0"/>
              <a:t>(520) 245-8864</a:t>
            </a:r>
          </a:p>
          <a:p>
            <a:pPr marL="0" indent="0" algn="ctr" eaLnBrk="1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002060"/>
                </a:solidFill>
                <a:hlinkClick r:id="rId3"/>
              </a:rPr>
              <a:t>https://erisabenefitslaw.com</a:t>
            </a:r>
            <a:r>
              <a:rPr lang="en-US" altLang="en-US" sz="1800" b="1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8196" name="Picture 2">
            <a:extLst>
              <a:ext uri="{FF2B5EF4-FFF2-40B4-BE49-F238E27FC236}">
                <a16:creationId xmlns:a16="http://schemas.microsoft.com/office/drawing/2014/main" id="{EAD0DBD6-AADD-43BA-A6CD-23592B46F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36600"/>
            <a:ext cx="15240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7CB7-D39B-408C-9368-4E9A6C78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6172200" cy="1508125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n-US" dirty="0"/>
              <a:t>Top Three Mistakes a Committee Can Make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E805-21E9-4088-9DFD-9E816AD3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1363"/>
            <a:ext cx="7772400" cy="423703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None/>
              <a:defRPr/>
            </a:pPr>
            <a:r>
              <a:rPr lang="en-US" dirty="0"/>
              <a:t>Additional Fiduciary Calendar/Checklist items:</a:t>
            </a:r>
          </a:p>
          <a:p>
            <a:pPr marL="571500" lvl="2" indent="-342900" eaLnBrk="1" fontAlgn="auto" hangingPunct="1">
              <a:defRPr/>
            </a:pPr>
            <a:r>
              <a:rPr lang="en-US" dirty="0"/>
              <a:t>…</a:t>
            </a:r>
          </a:p>
          <a:p>
            <a:pPr marL="571500" lvl="2" indent="-342900" eaLnBrk="1" fontAlgn="auto" hangingPunct="1">
              <a:defRPr/>
            </a:pPr>
            <a:r>
              <a:rPr lang="en-US" dirty="0"/>
              <a:t>Nondiscrimination/compliance testing</a:t>
            </a:r>
          </a:p>
          <a:p>
            <a:pPr marL="571500" lvl="2" indent="-342900" eaLnBrk="1" fontAlgn="auto" hangingPunct="1">
              <a:defRPr/>
            </a:pPr>
            <a:r>
              <a:rPr lang="en-US" dirty="0"/>
              <a:t>Updating and distributing annual notices</a:t>
            </a:r>
          </a:p>
          <a:p>
            <a:pPr marL="571500" lvl="2" indent="-342900" eaLnBrk="1" fontAlgn="auto" hangingPunct="1">
              <a:defRPr/>
            </a:pPr>
            <a:r>
              <a:rPr lang="en-US" dirty="0"/>
              <a:t>5500 filings</a:t>
            </a:r>
          </a:p>
          <a:p>
            <a:pPr marL="571500" lvl="2" indent="-342900" eaLnBrk="1" fontAlgn="auto" hangingPunct="1">
              <a:defRPr/>
            </a:pPr>
            <a:r>
              <a:rPr lang="en-US" dirty="0"/>
              <a:t>Updating/amending the Plan documents</a:t>
            </a:r>
          </a:p>
          <a:p>
            <a:pPr marL="571500" lvl="2" indent="-342900" eaLnBrk="1" fontAlgn="auto" hangingPunct="1">
              <a:defRPr/>
            </a:pPr>
            <a:r>
              <a:rPr lang="en-US" dirty="0"/>
              <a:t>Updating and distributing the SPD</a:t>
            </a:r>
          </a:p>
          <a:p>
            <a:pPr marL="571500" lvl="2" indent="-342900" eaLnBrk="1" fontAlgn="auto" hangingPunct="1">
              <a:defRPr/>
            </a:pPr>
            <a:r>
              <a:rPr lang="en-US" dirty="0"/>
              <a:t>Monitoring service providers</a:t>
            </a:r>
          </a:p>
          <a:p>
            <a:pPr marL="571500" lvl="2" indent="-342900" eaLnBrk="1" fontAlgn="auto" hangingPunct="1">
              <a:defRPr/>
            </a:pPr>
            <a:r>
              <a:rPr lang="en-US" dirty="0"/>
              <a:t>Monitoring investment options</a:t>
            </a:r>
          </a:p>
          <a:p>
            <a:pPr marL="571500" lvl="2" indent="-342900" eaLnBrk="1" fontAlgn="auto" hangingPunct="1">
              <a:defRPr/>
            </a:pPr>
            <a:r>
              <a:rPr lang="en-US" dirty="0"/>
              <a:t>Monitoring fees</a:t>
            </a:r>
          </a:p>
          <a:p>
            <a:pPr marL="571500" lvl="2" indent="-342900" eaLnBrk="1" fontAlgn="auto" hangingPunct="1">
              <a:defRPr/>
            </a:pPr>
            <a:r>
              <a:rPr lang="en-US" dirty="0"/>
              <a:t>Reviewing the IPS</a:t>
            </a:r>
          </a:p>
          <a:p>
            <a:pPr marL="571500" lvl="2" indent="-342900" eaLnBrk="1" fontAlgn="auto" hangingPunct="1">
              <a:defRPr/>
            </a:pPr>
            <a:endParaRPr lang="en-US" dirty="0"/>
          </a:p>
          <a:p>
            <a:pPr marL="342900" lvl="1" indent="-342900" eaLnBrk="1" fontAlgn="auto" hangingPunct="1">
              <a:defRPr/>
            </a:pPr>
            <a:endParaRPr lang="en-US" dirty="0"/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A30BCCC-B3E8-4C14-98BD-02ED4679E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36600"/>
            <a:ext cx="15240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9309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7CB7-D39B-408C-9368-4E9A6C78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6172200" cy="1508125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n-US" dirty="0"/>
              <a:t>Top Three Mistakes a Committee Can Make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E805-21E9-4088-9DFD-9E816AD3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1363"/>
            <a:ext cx="7772400" cy="4237037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buFont typeface="+mj-lt"/>
              <a:buAutoNum type="arabicPeriod" startAt="3"/>
              <a:defRPr/>
            </a:pPr>
            <a:r>
              <a:rPr lang="en-US" b="1" dirty="0"/>
              <a:t>Not documenting its decisions properly</a:t>
            </a:r>
          </a:p>
          <a:p>
            <a:pPr lvl="1" eaLnBrk="1" fontAlgn="auto" hangingPunct="1">
              <a:defRPr/>
            </a:pPr>
            <a:r>
              <a:rPr lang="en-US" dirty="0"/>
              <a:t>Document decisions in Committee minutes</a:t>
            </a:r>
          </a:p>
          <a:p>
            <a:pPr lvl="1" eaLnBrk="1" fontAlgn="auto" hangingPunct="1">
              <a:defRPr/>
            </a:pPr>
            <a:r>
              <a:rPr lang="en-US" dirty="0"/>
              <a:t>How you document depends on the purpose</a:t>
            </a:r>
          </a:p>
          <a:p>
            <a:pPr lvl="1" eaLnBrk="1" fontAlgn="auto" hangingPunct="1">
              <a:defRPr/>
            </a:pPr>
            <a:r>
              <a:rPr lang="en-US" dirty="0"/>
              <a:t>Three main purposes:</a:t>
            </a:r>
          </a:p>
          <a:p>
            <a:pPr lvl="2" eaLnBrk="1" fontAlgn="auto" hangingPunct="1">
              <a:defRPr/>
            </a:pPr>
            <a:r>
              <a:rPr lang="en-US" dirty="0"/>
              <a:t>CYA</a:t>
            </a:r>
          </a:p>
          <a:p>
            <a:pPr lvl="2" eaLnBrk="1" fontAlgn="auto" hangingPunct="1">
              <a:defRPr/>
            </a:pPr>
            <a:r>
              <a:rPr lang="en-US" dirty="0"/>
              <a:t>Future Reference (consistency)</a:t>
            </a:r>
          </a:p>
          <a:p>
            <a:pPr lvl="2" eaLnBrk="1" fontAlgn="auto" hangingPunct="1">
              <a:defRPr/>
            </a:pPr>
            <a:r>
              <a:rPr lang="en-US" dirty="0"/>
              <a:t>To position a defense against a potential claim (by DOL, IRS or a participant)</a:t>
            </a:r>
          </a:p>
          <a:p>
            <a:pPr lvl="1" eaLnBrk="1" fontAlgn="auto" hangingPunct="1">
              <a:defRPr/>
            </a:pPr>
            <a:endParaRPr lang="en-US" dirty="0"/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A30BCCC-B3E8-4C14-98BD-02ED4679E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36600"/>
            <a:ext cx="15240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897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7CB7-D39B-408C-9368-4E9A6C78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6172200" cy="1508125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n-US" dirty="0"/>
              <a:t>Top Three Mistakes a Committee Can Make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E805-21E9-4088-9DFD-9E816AD3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1363"/>
            <a:ext cx="7772400" cy="4237037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buNone/>
              <a:defRPr/>
            </a:pPr>
            <a:r>
              <a:rPr lang="en-US" b="1" dirty="0"/>
              <a:t>Committee Minutes for CYA and Future Reference</a:t>
            </a:r>
            <a:endParaRPr lang="en-US" dirty="0"/>
          </a:p>
          <a:p>
            <a:pPr eaLnBrk="1" fontAlgn="auto" hangingPunct="1">
              <a:defRPr/>
            </a:pPr>
            <a:r>
              <a:rPr lang="en-US" dirty="0"/>
              <a:t>If it is not documented, did it happen?</a:t>
            </a:r>
          </a:p>
          <a:p>
            <a:pPr eaLnBrk="1" fontAlgn="auto" hangingPunct="1">
              <a:defRPr/>
            </a:pPr>
            <a:r>
              <a:rPr lang="en-US" dirty="0"/>
              <a:t>Generally, don’t go into a lot of detail regarding the thought process (pros, cons, discussion, disagreements)</a:t>
            </a:r>
          </a:p>
          <a:p>
            <a:pPr eaLnBrk="1" fontAlgn="auto" hangingPunct="1">
              <a:defRPr/>
            </a:pPr>
            <a:r>
              <a:rPr lang="en-US" dirty="0"/>
              <a:t>Show that the Committee </a:t>
            </a:r>
          </a:p>
          <a:p>
            <a:pPr lvl="1" eaLnBrk="1" fontAlgn="auto" hangingPunct="1">
              <a:defRPr/>
            </a:pPr>
            <a:r>
              <a:rPr lang="en-US" i="1" dirty="0"/>
              <a:t>considered</a:t>
            </a:r>
            <a:r>
              <a:rPr lang="en-US" dirty="0"/>
              <a:t> an issue</a:t>
            </a:r>
          </a:p>
          <a:p>
            <a:pPr lvl="1" eaLnBrk="1" fontAlgn="auto" hangingPunct="1">
              <a:defRPr/>
            </a:pPr>
            <a:r>
              <a:rPr lang="en-US" i="1" dirty="0"/>
              <a:t>got advice </a:t>
            </a:r>
            <a:r>
              <a:rPr lang="en-US" dirty="0"/>
              <a:t>from professionals when necessary</a:t>
            </a:r>
          </a:p>
          <a:p>
            <a:pPr lvl="1" eaLnBrk="1" fontAlgn="auto" hangingPunct="1">
              <a:defRPr/>
            </a:pPr>
            <a:r>
              <a:rPr lang="en-US" i="1" dirty="0"/>
              <a:t>thought</a:t>
            </a:r>
            <a:r>
              <a:rPr lang="en-US" dirty="0"/>
              <a:t> about it</a:t>
            </a:r>
          </a:p>
          <a:p>
            <a:pPr lvl="1" eaLnBrk="1" fontAlgn="auto" hangingPunct="1">
              <a:defRPr/>
            </a:pPr>
            <a:r>
              <a:rPr lang="en-US" i="1" dirty="0"/>
              <a:t>made a decision </a:t>
            </a:r>
            <a:r>
              <a:rPr lang="en-US" dirty="0"/>
              <a:t>and</a:t>
            </a:r>
          </a:p>
          <a:p>
            <a:pPr lvl="1" eaLnBrk="1" fontAlgn="auto" hangingPunct="1">
              <a:defRPr/>
            </a:pPr>
            <a:r>
              <a:rPr lang="en-US" i="1" dirty="0"/>
              <a:t>Implemented</a:t>
            </a:r>
            <a:r>
              <a:rPr lang="en-US" dirty="0"/>
              <a:t> the decision</a:t>
            </a:r>
          </a:p>
          <a:p>
            <a:pPr eaLnBrk="1" fontAlgn="auto" hangingPunct="1">
              <a:defRPr/>
            </a:pPr>
            <a:r>
              <a:rPr lang="en-US" dirty="0"/>
              <a:t>Be clear and specific about what the decision is</a:t>
            </a:r>
          </a:p>
          <a:p>
            <a:pPr eaLnBrk="1" fontAlgn="auto" hangingPunct="1">
              <a:defRPr/>
            </a:pPr>
            <a:r>
              <a:rPr lang="en-US" dirty="0"/>
              <a:t>Include in regular meeting minutes (with all other decisions)</a:t>
            </a: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A30BCCC-B3E8-4C14-98BD-02ED4679E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36600"/>
            <a:ext cx="15240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22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7CB7-D39B-408C-9368-4E9A6C78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6172200" cy="1508125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n-US" dirty="0"/>
              <a:t>Top Three Mistakes a Committee Can Make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E805-21E9-4088-9DFD-9E816AD3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1363"/>
            <a:ext cx="7772400" cy="423703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None/>
              <a:defRPr/>
            </a:pPr>
            <a:r>
              <a:rPr lang="en-US" b="1" dirty="0"/>
              <a:t>Committee Minutes to Position a Defense</a:t>
            </a:r>
          </a:p>
          <a:p>
            <a:pPr eaLnBrk="1" fontAlgn="auto" hangingPunct="1">
              <a:defRPr/>
            </a:pPr>
            <a:r>
              <a:rPr lang="en-US" dirty="0"/>
              <a:t>Might go into a lot of detail about the thought process </a:t>
            </a:r>
          </a:p>
          <a:p>
            <a:pPr lvl="1" eaLnBrk="1" fontAlgn="auto" hangingPunct="1">
              <a:defRPr/>
            </a:pPr>
            <a:r>
              <a:rPr lang="en-US" dirty="0"/>
              <a:t>how and why the Committee interpreted a plan provision, or </a:t>
            </a:r>
          </a:p>
          <a:p>
            <a:pPr lvl="1" eaLnBrk="1" fontAlgn="auto" hangingPunct="1">
              <a:defRPr/>
            </a:pPr>
            <a:r>
              <a:rPr lang="en-US" dirty="0"/>
              <a:t>how the factual situation arose and why the steps taken to correct it are reasonable</a:t>
            </a:r>
          </a:p>
          <a:p>
            <a:pPr lvl="1" eaLnBrk="1" fontAlgn="auto" hangingPunct="1">
              <a:defRPr/>
            </a:pPr>
            <a:r>
              <a:rPr lang="en-US" dirty="0"/>
              <a:t>Often set forth in separate minutes</a:t>
            </a: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A30BCCC-B3E8-4C14-98BD-02ED4679E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36600"/>
            <a:ext cx="15240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4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7CB7-D39B-408C-9368-4E9A6C78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6172200" cy="1508125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n-US" dirty="0"/>
              <a:t>How to be a good committee 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E805-21E9-4088-9DFD-9E816AD3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1363"/>
            <a:ext cx="7772400" cy="4237037"/>
          </a:xfrm>
        </p:spPr>
        <p:txBody>
          <a:bodyPr rtlCol="0">
            <a:normAutofit/>
          </a:bodyPr>
          <a:lstStyle/>
          <a:p>
            <a:pPr eaLnBrk="1" fontAlgn="auto" hangingPunct="1">
              <a:defRPr/>
            </a:pPr>
            <a:r>
              <a:rPr lang="en-US" b="1" dirty="0"/>
              <a:t>Issue Spot and raise questions</a:t>
            </a:r>
            <a:r>
              <a:rPr lang="en-US" dirty="0"/>
              <a:t>, even if you do not know the answers</a:t>
            </a:r>
          </a:p>
          <a:p>
            <a:pPr eaLnBrk="1" fontAlgn="auto" hangingPunct="1">
              <a:defRPr/>
            </a:pPr>
            <a:r>
              <a:rPr lang="en-US" b="1" dirty="0"/>
              <a:t>Read the Plan Document</a:t>
            </a:r>
            <a:r>
              <a:rPr lang="en-US" dirty="0"/>
              <a:t> (not just the SPD) when the plan provisions are relevant</a:t>
            </a:r>
          </a:p>
          <a:p>
            <a:pPr eaLnBrk="1" fontAlgn="auto" hangingPunct="1">
              <a:defRPr/>
            </a:pPr>
            <a:r>
              <a:rPr lang="en-US" b="1" dirty="0"/>
              <a:t>Bring in professionals when necessary </a:t>
            </a:r>
            <a:r>
              <a:rPr lang="en-US" dirty="0"/>
              <a:t>(financial adviser, accountant, attorney)</a:t>
            </a:r>
          </a:p>
          <a:p>
            <a:pPr eaLnBrk="1" fontAlgn="auto" hangingPunct="1">
              <a:defRPr/>
            </a:pPr>
            <a:r>
              <a:rPr lang="en-US" b="1" dirty="0"/>
              <a:t>Work well </a:t>
            </a:r>
            <a:r>
              <a:rPr lang="en-US" b="1"/>
              <a:t>with your non-fiduciary administrative staff</a:t>
            </a:r>
            <a:endParaRPr lang="en-US" b="1" dirty="0"/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A30BCCC-B3E8-4C14-98BD-02ED4679E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36600"/>
            <a:ext cx="15240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24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7CB7-D39B-408C-9368-4E9A6C78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6172200" cy="1508125"/>
          </a:xfrm>
        </p:spPr>
        <p:txBody>
          <a:bodyPr>
            <a:normAutofit fontScale="90000"/>
          </a:bodyPr>
          <a:lstStyle/>
          <a:p>
            <a:pPr eaLnBrk="1" fontAlgn="auto" hangingPunct="1">
              <a:defRPr/>
            </a:pPr>
            <a:r>
              <a:rPr lang="en-US" dirty="0"/>
              <a:t>Working with your Non-Fiduciary Administrative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E805-21E9-4088-9DFD-9E816AD3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1363"/>
            <a:ext cx="7772400" cy="4237037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buNone/>
              <a:defRPr/>
            </a:pPr>
            <a:r>
              <a:rPr lang="en-US" b="1" dirty="0"/>
              <a:t>Issue: Non-fiduciary administrative staff do a lot of the work to run the plan</a:t>
            </a:r>
          </a:p>
          <a:p>
            <a:pPr marL="0" indent="0" eaLnBrk="1" fontAlgn="auto" hangingPunct="1">
              <a:buNone/>
              <a:defRPr/>
            </a:pPr>
            <a:r>
              <a:rPr lang="en-US" b="1" dirty="0"/>
              <a:t>Fiduciary status is determined by </a:t>
            </a:r>
            <a:r>
              <a:rPr lang="en-US" b="1" i="1" dirty="0"/>
              <a:t>actions</a:t>
            </a:r>
            <a:r>
              <a:rPr lang="en-US" dirty="0"/>
              <a:t>, not just by </a:t>
            </a:r>
            <a:r>
              <a:rPr lang="en-US" i="1" dirty="0"/>
              <a:t>title</a:t>
            </a:r>
          </a:p>
          <a:p>
            <a:pPr eaLnBrk="1" fontAlgn="auto" hangingPunct="1">
              <a:defRPr/>
            </a:pPr>
            <a:r>
              <a:rPr lang="en-US" dirty="0"/>
              <a:t>Actions that can make someone a fiduciary:</a:t>
            </a:r>
          </a:p>
          <a:p>
            <a:pPr lvl="1" eaLnBrk="1" fontAlgn="auto" hangingPunct="1">
              <a:defRPr/>
            </a:pPr>
            <a:r>
              <a:rPr lang="en-US" dirty="0"/>
              <a:t>Using discretion in administering or managing a plan </a:t>
            </a:r>
          </a:p>
          <a:p>
            <a:pPr lvl="1" eaLnBrk="1" fontAlgn="auto" hangingPunct="1">
              <a:defRPr/>
            </a:pPr>
            <a:r>
              <a:rPr lang="en-US" dirty="0"/>
              <a:t>Controlling the plan’s asset</a:t>
            </a:r>
          </a:p>
          <a:p>
            <a:pPr eaLnBrk="1" fontAlgn="auto" hangingPunct="1">
              <a:defRPr/>
            </a:pPr>
            <a:r>
              <a:rPr lang="en-US" dirty="0"/>
              <a:t>Common fiduciaries by action:</a:t>
            </a:r>
          </a:p>
          <a:p>
            <a:pPr lvl="1" eaLnBrk="1" fontAlgn="auto" hangingPunct="1">
              <a:defRPr/>
            </a:pPr>
            <a:r>
              <a:rPr lang="en-US" dirty="0"/>
              <a:t>The committee</a:t>
            </a:r>
          </a:p>
          <a:p>
            <a:pPr lvl="1" eaLnBrk="1" fontAlgn="auto" hangingPunct="1">
              <a:defRPr/>
            </a:pPr>
            <a:r>
              <a:rPr lang="en-US" dirty="0"/>
              <a:t>Service providers</a:t>
            </a:r>
          </a:p>
          <a:p>
            <a:pPr lvl="1" eaLnBrk="1" fontAlgn="auto" hangingPunct="1">
              <a:defRPr/>
            </a:pPr>
            <a:r>
              <a:rPr lang="en-US" dirty="0"/>
              <a:t>Inadvertent fiduciaries (staff)</a:t>
            </a:r>
          </a:p>
          <a:p>
            <a:pPr eaLnBrk="1" fontAlgn="auto" hangingPunct="1">
              <a:defRPr/>
            </a:pPr>
            <a:r>
              <a:rPr lang="en-US" dirty="0"/>
              <a:t>Administrative Committee has duty to monitor fiduciaries, so we don’t want administrative staff to inadvertently become fiduciaries (or they won’t be monitored)</a:t>
            </a: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A30BCCC-B3E8-4C14-98BD-02ED4679E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36600"/>
            <a:ext cx="15240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0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7CB7-D39B-408C-9368-4E9A6C78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6172200" cy="1508125"/>
          </a:xfrm>
        </p:spPr>
        <p:txBody>
          <a:bodyPr>
            <a:normAutofit fontScale="90000"/>
          </a:bodyPr>
          <a:lstStyle/>
          <a:p>
            <a:pPr eaLnBrk="1" fontAlgn="auto" hangingPunct="1">
              <a:defRPr/>
            </a:pPr>
            <a:r>
              <a:rPr lang="en-US" dirty="0"/>
              <a:t>Working with your Non-Fiduciary Administrative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E805-21E9-4088-9DFD-9E816AD3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1363"/>
            <a:ext cx="7772400" cy="423703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None/>
              <a:defRPr/>
            </a:pPr>
            <a:r>
              <a:rPr lang="en-US" b="1" dirty="0"/>
              <a:t>What to do?</a:t>
            </a:r>
          </a:p>
          <a:p>
            <a:pPr eaLnBrk="1" fontAlgn="auto" hangingPunct="1">
              <a:defRPr/>
            </a:pPr>
            <a:r>
              <a:rPr lang="en-US" b="1" dirty="0"/>
              <a:t>Educate the non-fiduciaries </a:t>
            </a:r>
            <a:r>
              <a:rPr lang="en-US" dirty="0"/>
              <a:t>about what constitutes a fiduciary decision, so they can recognize when they should not act without Committee instruction</a:t>
            </a: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A30BCCC-B3E8-4C14-98BD-02ED4679E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36600"/>
            <a:ext cx="15240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6418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7CB7-D39B-408C-9368-4E9A6C78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6172200" cy="1508125"/>
          </a:xfrm>
        </p:spPr>
        <p:txBody>
          <a:bodyPr>
            <a:normAutofit fontScale="90000"/>
          </a:bodyPr>
          <a:lstStyle/>
          <a:p>
            <a:pPr eaLnBrk="1" fontAlgn="auto" hangingPunct="1">
              <a:defRPr/>
            </a:pPr>
            <a:r>
              <a:rPr lang="en-US" dirty="0"/>
              <a:t>Working with your Non-Fiduciary Administrative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E805-21E9-4088-9DFD-9E816AD3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1363"/>
            <a:ext cx="7772400" cy="4237037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buNone/>
              <a:defRPr/>
            </a:pPr>
            <a:r>
              <a:rPr lang="en-US" b="1" dirty="0"/>
              <a:t>What to do?</a:t>
            </a:r>
          </a:p>
          <a:p>
            <a:pPr eaLnBrk="1" fontAlgn="auto" hangingPunct="1">
              <a:defRPr/>
            </a:pPr>
            <a:r>
              <a:rPr lang="en-US" b="1" dirty="0"/>
              <a:t>Committee members: </a:t>
            </a:r>
            <a:r>
              <a:rPr lang="en-US" dirty="0"/>
              <a:t>help the non-fiduciaries help you:</a:t>
            </a:r>
          </a:p>
          <a:p>
            <a:pPr lvl="1" eaLnBrk="1" fontAlgn="auto" hangingPunct="1">
              <a:defRPr/>
            </a:pPr>
            <a:r>
              <a:rPr lang="en-US" dirty="0"/>
              <a:t>Provide clear written authorization and instruction in committee minutes from the Committee to the individual any time you want the non-fiduciary staff to:</a:t>
            </a:r>
          </a:p>
          <a:p>
            <a:pPr lvl="2" eaLnBrk="1" fontAlgn="auto" hangingPunct="1">
              <a:defRPr/>
            </a:pPr>
            <a:r>
              <a:rPr lang="en-US" dirty="0"/>
              <a:t>Move plan assets (contributions, loan repayments, distribution approvals, forfeiture allocations), or </a:t>
            </a:r>
          </a:p>
          <a:p>
            <a:pPr lvl="2" eaLnBrk="1" fontAlgn="auto" hangingPunct="1">
              <a:defRPr/>
            </a:pPr>
            <a:r>
              <a:rPr lang="en-US" dirty="0"/>
              <a:t>Perform any administrative task (eligibility, loan approval, claim determination), or </a:t>
            </a:r>
          </a:p>
          <a:p>
            <a:pPr lvl="2" eaLnBrk="1" fontAlgn="auto" hangingPunct="1">
              <a:defRPr/>
            </a:pPr>
            <a:r>
              <a:rPr lang="en-US" dirty="0"/>
              <a:t>Do anything that could arguably be considered a fiduciary act (gathering and submitting data for compliance testing, 5500 preparation)</a:t>
            </a:r>
          </a:p>
          <a:p>
            <a:pPr lvl="1" eaLnBrk="1" fontAlgn="auto" hangingPunct="1">
              <a:defRPr/>
            </a:pPr>
            <a:r>
              <a:rPr lang="en-US" dirty="0"/>
              <a:t>Could be standing instructions (for repeat tasks), or specific (for one-off events)</a:t>
            </a:r>
          </a:p>
          <a:p>
            <a:pPr lvl="1" eaLnBrk="1" fontAlgn="auto" hangingPunct="1">
              <a:defRPr/>
            </a:pPr>
            <a:r>
              <a:rPr lang="en-US" dirty="0"/>
              <a:t>Consider having the staff report to the Committee and then the Committee sign off on the action and specifically instruct the staff to implement it</a:t>
            </a: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A30BCCC-B3E8-4C14-98BD-02ED4679E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36600"/>
            <a:ext cx="15240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89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7CB7-D39B-408C-9368-4E9A6C78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6172200" cy="1508125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E805-21E9-4088-9DFD-9E816AD3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1363"/>
            <a:ext cx="7772400" cy="4237037"/>
          </a:xfrm>
        </p:spPr>
        <p:txBody>
          <a:bodyPr rtlCol="0">
            <a:normAutofit/>
          </a:bodyPr>
          <a:lstStyle/>
          <a:p>
            <a:pPr eaLnBrk="1" fontAlgn="auto" hangingPunct="1">
              <a:buFont typeface="Wingdings" panose="05000000000000000000" pitchFamily="2" charset="2"/>
              <a:buChar char="ü"/>
              <a:defRPr/>
            </a:pPr>
            <a:r>
              <a:rPr lang="en-US" dirty="0"/>
              <a:t> You Have Your Plan Documents</a:t>
            </a:r>
          </a:p>
          <a:p>
            <a:pPr eaLnBrk="1" fontAlgn="auto" hangingPunct="1">
              <a:buFont typeface="Wingdings" panose="05000000000000000000" pitchFamily="2" charset="2"/>
              <a:buChar char="ü"/>
              <a:defRPr/>
            </a:pPr>
            <a:r>
              <a:rPr lang="en-US" dirty="0"/>
              <a:t> You have appointed a Committee</a:t>
            </a:r>
          </a:p>
          <a:p>
            <a:pPr eaLnBrk="1" fontAlgn="auto" hangingPunct="1">
              <a:buFont typeface="Wingdings" panose="05000000000000000000" pitchFamily="2" charset="2"/>
              <a:buChar char="ü"/>
              <a:defRPr/>
            </a:pPr>
            <a:r>
              <a:rPr lang="en-US" dirty="0"/>
              <a:t> The Committee meets regularly (and uses a fiduciary checklist)</a:t>
            </a:r>
          </a:p>
          <a:p>
            <a:pPr eaLnBrk="1" fontAlgn="auto" hangingPunct="1">
              <a:buFont typeface="Wingdings" panose="05000000000000000000" pitchFamily="2" charset="2"/>
              <a:buChar char="ü"/>
              <a:defRPr/>
            </a:pPr>
            <a:r>
              <a:rPr lang="en-US" dirty="0"/>
              <a:t> The Committee documents its meetings and decisions</a:t>
            </a:r>
          </a:p>
          <a:p>
            <a:pPr eaLnBrk="1" fontAlgn="auto" hangingPunct="1">
              <a:buFont typeface="Wingdings" panose="05000000000000000000" pitchFamily="2" charset="2"/>
              <a:buChar char="ü"/>
              <a:defRPr/>
            </a:pPr>
            <a:r>
              <a:rPr lang="en-US" dirty="0"/>
              <a:t> You have engaged outside experts and professionals, and you consult them when necessary</a:t>
            </a:r>
          </a:p>
          <a:p>
            <a:pPr lvl="1" eaLnBrk="1" fontAlgn="auto" hangingPunct="1">
              <a:buFont typeface="Wingdings" panose="05000000000000000000" pitchFamily="2" charset="2"/>
              <a:buChar char="ü"/>
              <a:defRPr/>
            </a:pPr>
            <a:r>
              <a:rPr lang="en-US" dirty="0"/>
              <a:t>Recordkeeper</a:t>
            </a:r>
          </a:p>
          <a:p>
            <a:pPr lvl="1" eaLnBrk="1" fontAlgn="auto" hangingPunct="1">
              <a:buFont typeface="Wingdings" panose="05000000000000000000" pitchFamily="2" charset="2"/>
              <a:buChar char="ü"/>
              <a:defRPr/>
            </a:pPr>
            <a:r>
              <a:rPr lang="en-US" dirty="0"/>
              <a:t>Financial adviser</a:t>
            </a:r>
          </a:p>
          <a:p>
            <a:pPr lvl="1" eaLnBrk="1" fontAlgn="auto" hangingPunct="1">
              <a:buFont typeface="Wingdings" panose="05000000000000000000" pitchFamily="2" charset="2"/>
              <a:buChar char="ü"/>
              <a:defRPr/>
            </a:pPr>
            <a:r>
              <a:rPr lang="en-US" dirty="0"/>
              <a:t>Legal</a:t>
            </a:r>
          </a:p>
          <a:p>
            <a:pPr lvl="1" eaLnBrk="1" fontAlgn="auto" hangingPunct="1">
              <a:buFont typeface="Wingdings" panose="05000000000000000000" pitchFamily="2" charset="2"/>
              <a:buChar char="ü"/>
              <a:defRPr/>
            </a:pPr>
            <a:r>
              <a:rPr lang="en-US" dirty="0"/>
              <a:t>Auditor</a:t>
            </a: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A30BCCC-B3E8-4C14-98BD-02ED4679E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36600"/>
            <a:ext cx="15240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118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7CB7-D39B-408C-9368-4E9A6C78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6172200" cy="1508125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E805-21E9-4088-9DFD-9E816AD3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1363"/>
            <a:ext cx="7772400" cy="4237037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buNone/>
              <a:defRPr/>
            </a:pPr>
            <a:endParaRPr lang="en-US" sz="4400" dirty="0"/>
          </a:p>
          <a:p>
            <a:pPr marL="0" indent="0" algn="ctr" eaLnBrk="1" fontAlgn="auto" hangingPunct="1">
              <a:buNone/>
              <a:defRPr/>
            </a:pPr>
            <a:endParaRPr lang="en-US" sz="4400" dirty="0"/>
          </a:p>
          <a:p>
            <a:pPr marL="0" indent="0" algn="ctr" eaLnBrk="1" fontAlgn="auto" hangingPunct="1">
              <a:buNone/>
              <a:defRPr/>
            </a:pPr>
            <a:r>
              <a:rPr lang="en-US" sz="4400" dirty="0"/>
              <a:t>Questions?</a:t>
            </a: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A30BCCC-B3E8-4C14-98BD-02ED4679E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36600"/>
            <a:ext cx="15240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344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7CB7-D39B-408C-9368-4E9A6C78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6172200" cy="15081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Fiduciary compliance for Plan Sponsors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E805-21E9-4088-9DFD-9E816AD3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1363"/>
            <a:ext cx="7772400" cy="423703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buNone/>
              <a:defRPr/>
            </a:pPr>
            <a:r>
              <a:rPr lang="en-US" b="1" dirty="0"/>
              <a:t>Four Points of Impact – When the fiduciary rubber most frequently hits the road</a:t>
            </a:r>
          </a:p>
          <a:p>
            <a:pPr marL="457200" indent="-457200" eaLnBrk="1" fontAlgn="auto" hangingPunct="1">
              <a:buFont typeface="+mj-lt"/>
              <a:buAutoNum type="arabicPeriod"/>
              <a:defRPr/>
            </a:pPr>
            <a:r>
              <a:rPr lang="en-US" dirty="0"/>
              <a:t>When Establishing or Restating your Plan</a:t>
            </a:r>
          </a:p>
          <a:p>
            <a:pPr marL="457200" indent="-457200" eaLnBrk="1" fontAlgn="auto" hangingPunct="1">
              <a:buFont typeface="+mj-lt"/>
              <a:buAutoNum type="arabicPeriod"/>
              <a:defRPr/>
            </a:pPr>
            <a:r>
              <a:rPr lang="en-US" dirty="0"/>
              <a:t>Top Three Mistakes a Committee Can Make</a:t>
            </a:r>
          </a:p>
          <a:p>
            <a:pPr marL="457200" indent="-457200" eaLnBrk="1" fontAlgn="auto" hangingPunct="1">
              <a:buFont typeface="+mj-lt"/>
              <a:buAutoNum type="arabicPeriod"/>
              <a:defRPr/>
            </a:pPr>
            <a:r>
              <a:rPr lang="en-US" dirty="0"/>
              <a:t>How to be a Good Committee Member</a:t>
            </a:r>
          </a:p>
          <a:p>
            <a:pPr marL="457200" indent="-457200" eaLnBrk="1" fontAlgn="auto" hangingPunct="1">
              <a:buFont typeface="+mj-lt"/>
              <a:buAutoNum type="arabicPeriod"/>
              <a:defRPr/>
            </a:pPr>
            <a:r>
              <a:rPr lang="en-US" dirty="0"/>
              <a:t>Working with your Non-Fiduciary Administrative Staff</a:t>
            </a: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A30BCCC-B3E8-4C14-98BD-02ED4679E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36600"/>
            <a:ext cx="15240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013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2639D-A592-4C08-9799-2B4A5EA9F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Contact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2DB94-C799-4C8A-8FD7-E2C087E61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/>
              <a:t>ERISA Benefits Law, PLLC</a:t>
            </a: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/>
              <a:t>P.O. Box 41283</a:t>
            </a: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/>
              <a:t>Tucson, AZ 85717</a:t>
            </a: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/>
              <a:t>(520) 245-8864</a:t>
            </a: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>
                <a:hlinkClick r:id="rId2"/>
              </a:rPr>
              <a:t>ekratz@erisabenefitslaw.com</a:t>
            </a:r>
            <a:r>
              <a:rPr lang="de-DE" dirty="0"/>
              <a:t> </a:t>
            </a: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>
                <a:hlinkClick r:id="rId3"/>
              </a:rPr>
              <a:t>https://erisabenefitslaw.com</a:t>
            </a:r>
            <a:r>
              <a:rPr lang="de-DE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dirty="0" err="1"/>
              <a:t>Wellspring</a:t>
            </a:r>
            <a:r>
              <a:rPr lang="fr-FR" dirty="0"/>
              <a:t> Financial </a:t>
            </a:r>
            <a:r>
              <a:rPr lang="fr-FR" dirty="0" err="1"/>
              <a:t>Partners</a:t>
            </a:r>
            <a:endParaRPr lang="fr-FR" dirty="0"/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/>
              <a:t>4007 E. </a:t>
            </a:r>
            <a:r>
              <a:rPr lang="fr-FR" dirty="0" err="1"/>
              <a:t>Paradise</a:t>
            </a:r>
            <a:r>
              <a:rPr lang="fr-FR" dirty="0"/>
              <a:t> </a:t>
            </a:r>
            <a:r>
              <a:rPr lang="fr-FR" dirty="0" err="1"/>
              <a:t>Falls</a:t>
            </a:r>
            <a:r>
              <a:rPr lang="fr-FR" dirty="0"/>
              <a:t>, Suite 128</a:t>
            </a: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/>
              <a:t>Tucson, AZ  85712</a:t>
            </a: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/>
              <a:t>(520) 327-1019</a:t>
            </a: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>
                <a:hlinkClick r:id="rId4"/>
              </a:rPr>
              <a:t>edyson@wellspringfp.com</a:t>
            </a:r>
            <a:r>
              <a:rPr lang="fr-FR" dirty="0"/>
              <a:t>  </a:t>
            </a:r>
          </a:p>
          <a:p>
            <a:pPr marL="2286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dirty="0">
                <a:hlinkClick r:id="rId5"/>
              </a:rPr>
              <a:t>www.wellspringfp.com</a:t>
            </a:r>
            <a:r>
              <a:rPr lang="fr-FR" dirty="0"/>
              <a:t>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9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7CB7-D39B-408C-9368-4E9A6C78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6172200" cy="1508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When ESTABLISHING OR RESTATING YOUR PLAN </a:t>
            </a:r>
            <a:br>
              <a:rPr lang="en-US" dirty="0"/>
            </a:br>
            <a:r>
              <a:rPr lang="en-US" dirty="0"/>
              <a:t>(or just self auditing it)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E805-21E9-4088-9DFD-9E816AD3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1363"/>
            <a:ext cx="7772400" cy="4237037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buFont typeface="+mj-lt"/>
              <a:buAutoNum type="arabicPeriod"/>
              <a:defRPr/>
            </a:pPr>
            <a:r>
              <a:rPr lang="en-US" b="1" i="1" dirty="0"/>
              <a:t>Gather</a:t>
            </a:r>
            <a:r>
              <a:rPr lang="en-US" b="1" dirty="0"/>
              <a:t> historical documents</a:t>
            </a:r>
          </a:p>
          <a:p>
            <a:pPr lvl="1" eaLnBrk="1" fontAlgn="auto" hangingPunct="1">
              <a:defRPr/>
            </a:pPr>
            <a:r>
              <a:rPr lang="en-US" dirty="0"/>
              <a:t>Signed Plan Documents and Amendments since last restatement</a:t>
            </a:r>
          </a:p>
          <a:p>
            <a:pPr lvl="1" eaLnBrk="1" fontAlgn="auto" hangingPunct="1">
              <a:defRPr/>
            </a:pPr>
            <a:r>
              <a:rPr lang="en-US" dirty="0"/>
              <a:t>SPDs and SMMs since last restatement</a:t>
            </a:r>
          </a:p>
          <a:p>
            <a:pPr lvl="1" eaLnBrk="1" fontAlgn="auto" hangingPunct="1">
              <a:defRPr/>
            </a:pPr>
            <a:r>
              <a:rPr lang="en-US" dirty="0"/>
              <a:t>Last three years of:</a:t>
            </a:r>
          </a:p>
          <a:p>
            <a:pPr lvl="2" eaLnBrk="1" fontAlgn="auto" hangingPunct="1">
              <a:defRPr/>
            </a:pPr>
            <a:r>
              <a:rPr lang="en-US" dirty="0"/>
              <a:t>5500s</a:t>
            </a:r>
          </a:p>
          <a:p>
            <a:pPr lvl="2" eaLnBrk="1" fontAlgn="auto" hangingPunct="1">
              <a:defRPr/>
            </a:pPr>
            <a:r>
              <a:rPr lang="en-US" dirty="0"/>
              <a:t>Nondiscrimination/compliance testing reports</a:t>
            </a:r>
          </a:p>
          <a:p>
            <a:pPr lvl="2" eaLnBrk="1" fontAlgn="auto" hangingPunct="1">
              <a:defRPr/>
            </a:pPr>
            <a:r>
              <a:rPr lang="en-US" dirty="0"/>
              <a:t>Auto enrollment, QDIA and Safe Harbor Notices</a:t>
            </a:r>
          </a:p>
          <a:p>
            <a:pPr lvl="2" eaLnBrk="1" fontAlgn="auto" hangingPunct="1">
              <a:defRPr/>
            </a:pPr>
            <a:r>
              <a:rPr lang="en-US" dirty="0"/>
              <a:t>Trust statements</a:t>
            </a:r>
          </a:p>
          <a:p>
            <a:pPr lvl="2" eaLnBrk="1" fontAlgn="auto" hangingPunct="1">
              <a:defRPr/>
            </a:pPr>
            <a:r>
              <a:rPr lang="en-US" dirty="0"/>
              <a:t>Committee meeting minutes</a:t>
            </a:r>
          </a:p>
          <a:p>
            <a:pPr lvl="1" eaLnBrk="1" fontAlgn="auto" hangingPunct="1">
              <a:defRPr/>
            </a:pPr>
            <a:r>
              <a:rPr lang="en-US" dirty="0"/>
              <a:t>Signed resolutions appointing the Administrative Committee</a:t>
            </a:r>
          </a:p>
          <a:p>
            <a:pPr lvl="1" eaLnBrk="1" fontAlgn="auto" hangingPunct="1">
              <a:defRPr/>
            </a:pPr>
            <a:r>
              <a:rPr lang="en-US" dirty="0"/>
              <a:t>IPS</a:t>
            </a:r>
          </a:p>
          <a:p>
            <a:pPr lvl="1" eaLnBrk="1" fontAlgn="auto" hangingPunct="1">
              <a:defRPr/>
            </a:pPr>
            <a:r>
              <a:rPr lang="en-US" dirty="0"/>
              <a:t>Signed Service Agreements with all service providers</a:t>
            </a:r>
          </a:p>
          <a:p>
            <a:pPr lvl="1" eaLnBrk="1" fontAlgn="auto" hangingPunct="1">
              <a:defRPr/>
            </a:pPr>
            <a:endParaRPr lang="en-US" dirty="0"/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A30BCCC-B3E8-4C14-98BD-02ED4679E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36600"/>
            <a:ext cx="15240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54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7CB7-D39B-408C-9368-4E9A6C78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6172200" cy="1508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When ESTABLISHING OR RESTATING YOUR PLAN </a:t>
            </a:r>
            <a:br>
              <a:rPr lang="en-US" dirty="0"/>
            </a:br>
            <a:r>
              <a:rPr lang="en-US" dirty="0"/>
              <a:t>(or just self auditing it)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E805-21E9-4088-9DFD-9E816AD3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1363"/>
            <a:ext cx="7772400" cy="4237037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buFont typeface="+mj-lt"/>
              <a:buAutoNum type="arabicPeriod" startAt="2"/>
              <a:defRPr/>
            </a:pPr>
            <a:r>
              <a:rPr lang="en-US" b="1" i="1" dirty="0"/>
              <a:t>Review </a:t>
            </a:r>
            <a:r>
              <a:rPr lang="en-US" b="1" dirty="0"/>
              <a:t>your historical documents</a:t>
            </a:r>
          </a:p>
          <a:p>
            <a:pPr lvl="1" eaLnBrk="1" fontAlgn="auto" hangingPunct="1">
              <a:defRPr/>
            </a:pPr>
            <a:r>
              <a:rPr lang="en-US" dirty="0"/>
              <a:t>Review your documents, to see what you see</a:t>
            </a:r>
          </a:p>
          <a:p>
            <a:pPr lvl="1" eaLnBrk="1" fontAlgn="auto" hangingPunct="1">
              <a:defRPr/>
            </a:pPr>
            <a:r>
              <a:rPr lang="en-US" dirty="0"/>
              <a:t>Look for inconsistencies:</a:t>
            </a:r>
          </a:p>
          <a:p>
            <a:pPr lvl="2" eaLnBrk="1" fontAlgn="auto" hangingPunct="1">
              <a:defRPr/>
            </a:pPr>
            <a:r>
              <a:rPr lang="en-US" dirty="0"/>
              <a:t>between the documents (example, plan document and SPD or SPD and safe harbor notice)</a:t>
            </a:r>
          </a:p>
          <a:p>
            <a:pPr lvl="2" eaLnBrk="1" fontAlgn="auto" hangingPunct="1">
              <a:defRPr/>
            </a:pPr>
            <a:r>
              <a:rPr lang="en-US" dirty="0"/>
              <a:t>between the documents and what you believe about your plan</a:t>
            </a:r>
          </a:p>
          <a:p>
            <a:pPr lvl="1" eaLnBrk="1" fontAlgn="auto" hangingPunct="1">
              <a:defRPr/>
            </a:pPr>
            <a:r>
              <a:rPr lang="en-US" dirty="0"/>
              <a:t>Use the lack of documents as a warning about the importance of maintaining those documents going forward</a:t>
            </a: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A30BCCC-B3E8-4C14-98BD-02ED4679E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36600"/>
            <a:ext cx="15240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83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7CB7-D39B-408C-9368-4E9A6C78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6172200" cy="1508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When ESTABLISHING OR RESTATING YOUR PLAN </a:t>
            </a:r>
            <a:br>
              <a:rPr lang="en-US" dirty="0"/>
            </a:br>
            <a:r>
              <a:rPr lang="en-US" dirty="0"/>
              <a:t>(or just self auditing it)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E805-21E9-4088-9DFD-9E816AD3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1363"/>
            <a:ext cx="7772400" cy="4237037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buFont typeface="+mj-lt"/>
              <a:buAutoNum type="arabicPeriod" startAt="3"/>
              <a:defRPr/>
            </a:pPr>
            <a:r>
              <a:rPr lang="en-US" b="1" dirty="0"/>
              <a:t>Appoint an Administrative Committee</a:t>
            </a:r>
          </a:p>
          <a:p>
            <a:pPr lvl="1" eaLnBrk="1" fontAlgn="auto" hangingPunct="1">
              <a:defRPr/>
            </a:pPr>
            <a:r>
              <a:rPr lang="en-US" dirty="0"/>
              <a:t>Use formal corporate resolutions</a:t>
            </a:r>
          </a:p>
          <a:p>
            <a:pPr lvl="1" eaLnBrk="1" fontAlgn="auto" hangingPunct="1">
              <a:defRPr/>
            </a:pPr>
            <a:r>
              <a:rPr lang="en-US" dirty="0"/>
              <a:t>Automatically terminate membership upon termination of employment</a:t>
            </a:r>
          </a:p>
          <a:p>
            <a:pPr lvl="1" eaLnBrk="1" fontAlgn="auto" hangingPunct="1">
              <a:defRPr/>
            </a:pPr>
            <a:r>
              <a:rPr lang="en-US" dirty="0"/>
              <a:t>Include Plan Sponsor indemnification of the committee members?</a:t>
            </a:r>
          </a:p>
          <a:p>
            <a:pPr lvl="1" eaLnBrk="1" fontAlgn="auto" hangingPunct="1">
              <a:defRPr/>
            </a:pPr>
            <a:r>
              <a:rPr lang="en-US" dirty="0"/>
              <a:t>Specify majority rule?</a:t>
            </a:r>
          </a:p>
          <a:p>
            <a:pPr lvl="1" eaLnBrk="1" fontAlgn="auto" hangingPunct="1">
              <a:defRPr/>
            </a:pPr>
            <a:r>
              <a:rPr lang="en-US" dirty="0"/>
              <a:t>Include a signed acceptance of appointment and agreement to serve</a:t>
            </a: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A30BCCC-B3E8-4C14-98BD-02ED4679E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36600"/>
            <a:ext cx="15240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70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7CB7-D39B-408C-9368-4E9A6C78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6172200" cy="1508125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n-US" dirty="0"/>
              <a:t>Top Three Mistakes a Committee Can Make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E805-21E9-4088-9DFD-9E816AD3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1363"/>
            <a:ext cx="7772400" cy="4237037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buFont typeface="+mj-lt"/>
              <a:buAutoNum type="arabicPeriod"/>
              <a:defRPr/>
            </a:pPr>
            <a:r>
              <a:rPr lang="en-US" dirty="0"/>
              <a:t>Not meeting often enough</a:t>
            </a:r>
          </a:p>
          <a:p>
            <a:pPr marL="457200" indent="-457200" eaLnBrk="1" fontAlgn="auto" hangingPunct="1">
              <a:buFont typeface="+mj-lt"/>
              <a:buAutoNum type="arabicPeriod"/>
              <a:defRPr/>
            </a:pPr>
            <a:r>
              <a:rPr lang="en-US" dirty="0"/>
              <a:t>Not making a decision</a:t>
            </a:r>
          </a:p>
          <a:p>
            <a:pPr marL="457200" indent="-457200" eaLnBrk="1" fontAlgn="auto" hangingPunct="1">
              <a:buFont typeface="+mj-lt"/>
              <a:buAutoNum type="arabicPeriod"/>
              <a:defRPr/>
            </a:pPr>
            <a:r>
              <a:rPr lang="en-US" dirty="0"/>
              <a:t>Not documenting its decisions properly</a:t>
            </a:r>
          </a:p>
          <a:p>
            <a:pPr marL="457200" indent="-457200" eaLnBrk="1" fontAlgn="auto" hangingPunct="1">
              <a:buFont typeface="+mj-lt"/>
              <a:buAutoNum type="arabicPeriod"/>
              <a:defRPr/>
            </a:pPr>
            <a:r>
              <a:rPr lang="en-US" strike="sngStrike" dirty="0"/>
              <a:t>Making a bad decision</a:t>
            </a: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A30BCCC-B3E8-4C14-98BD-02ED4679E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36600"/>
            <a:ext cx="15240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89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7CB7-D39B-408C-9368-4E9A6C78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6172200" cy="1508125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n-US" dirty="0"/>
              <a:t>Top Three Mistakes a Committee Can Make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E805-21E9-4088-9DFD-9E816AD3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1363"/>
            <a:ext cx="7772400" cy="4237037"/>
          </a:xfrm>
        </p:spPr>
        <p:txBody>
          <a:bodyPr rtlCol="0">
            <a:normAutofit/>
          </a:bodyPr>
          <a:lstStyle/>
          <a:p>
            <a:pPr marL="457200" indent="-457200" eaLnBrk="1" fontAlgn="auto" hangingPunct="1">
              <a:buFont typeface="+mj-lt"/>
              <a:buAutoNum type="arabicPeriod"/>
              <a:defRPr/>
            </a:pPr>
            <a:r>
              <a:rPr lang="en-US" b="1" dirty="0"/>
              <a:t>Not meeting often enough</a:t>
            </a:r>
          </a:p>
          <a:p>
            <a:pPr lvl="1" eaLnBrk="1" fontAlgn="auto" hangingPunct="1">
              <a:defRPr/>
            </a:pPr>
            <a:r>
              <a:rPr lang="en-US" dirty="0"/>
              <a:t>Quarterly?</a:t>
            </a:r>
          </a:p>
          <a:p>
            <a:pPr lvl="1" eaLnBrk="1" fontAlgn="auto" hangingPunct="1">
              <a:defRPr/>
            </a:pPr>
            <a:r>
              <a:rPr lang="en-US" dirty="0"/>
              <a:t>Every 6 months?</a:t>
            </a:r>
          </a:p>
          <a:p>
            <a:pPr lvl="1" eaLnBrk="1" fontAlgn="auto" hangingPunct="1">
              <a:defRPr/>
            </a:pPr>
            <a:r>
              <a:rPr lang="en-US" dirty="0"/>
              <a:t>Once a year?</a:t>
            </a:r>
          </a:p>
          <a:p>
            <a:pPr marL="0" lvl="1" indent="0" eaLnBrk="1" fontAlgn="auto" hangingPunct="1">
              <a:buNone/>
              <a:defRPr/>
            </a:pPr>
            <a:endParaRPr lang="en-US" dirty="0"/>
          </a:p>
          <a:p>
            <a:pPr marL="0" lvl="1" indent="0" eaLnBrk="1" fontAlgn="auto" hangingPunct="1">
              <a:buNone/>
              <a:defRPr/>
            </a:pPr>
            <a:r>
              <a:rPr lang="en-US" b="1" dirty="0"/>
              <a:t>Solution?</a:t>
            </a:r>
          </a:p>
          <a:p>
            <a:pPr marL="342900" lvl="1" indent="-342900" eaLnBrk="1" fontAlgn="auto" hangingPunct="1">
              <a:defRPr/>
            </a:pPr>
            <a:r>
              <a:rPr lang="en-US" dirty="0"/>
              <a:t>Appoint a chair of the Committee (either in the Resolutions or by action of the Committee). They will “own” this responsibility</a:t>
            </a:r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A30BCCC-B3E8-4C14-98BD-02ED4679E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36600"/>
            <a:ext cx="15240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056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7CB7-D39B-408C-9368-4E9A6C78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6172200" cy="1508125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n-US" dirty="0"/>
              <a:t>Top Three Mistakes a Committee Can Make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E805-21E9-4088-9DFD-9E816AD3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1363"/>
            <a:ext cx="7772400" cy="4237037"/>
          </a:xfrm>
        </p:spPr>
        <p:txBody>
          <a:bodyPr rtlCol="0">
            <a:normAutofit lnSpcReduction="10000"/>
          </a:bodyPr>
          <a:lstStyle/>
          <a:p>
            <a:pPr marL="457200" indent="-457200" eaLnBrk="1" fontAlgn="auto" hangingPunct="1">
              <a:buFont typeface="+mj-lt"/>
              <a:buAutoNum type="arabicPeriod" startAt="2"/>
              <a:defRPr/>
            </a:pPr>
            <a:r>
              <a:rPr lang="en-US" b="1" dirty="0"/>
              <a:t>Not making a decision</a:t>
            </a:r>
          </a:p>
          <a:p>
            <a:pPr lvl="1" eaLnBrk="1" fontAlgn="auto" hangingPunct="1">
              <a:defRPr/>
            </a:pPr>
            <a:r>
              <a:rPr lang="en-US" dirty="0"/>
              <a:t>Related to not meeting (can’t make decisions if not meeting)</a:t>
            </a:r>
          </a:p>
          <a:p>
            <a:pPr lvl="1" eaLnBrk="1" fontAlgn="auto" hangingPunct="1">
              <a:defRPr/>
            </a:pPr>
            <a:r>
              <a:rPr lang="en-US" dirty="0"/>
              <a:t>Not the same as indecision - more likely ignorance (of the need to make a decision)</a:t>
            </a:r>
          </a:p>
          <a:p>
            <a:pPr lvl="2" eaLnBrk="1" fontAlgn="auto" hangingPunct="1">
              <a:defRPr/>
            </a:pPr>
            <a:r>
              <a:rPr lang="en-US" dirty="0"/>
              <a:t>For example: not hiring financial professionals to review and advise about the plan investment line-up</a:t>
            </a:r>
          </a:p>
          <a:p>
            <a:pPr lvl="1" eaLnBrk="1" fontAlgn="auto" hangingPunct="1">
              <a:defRPr/>
            </a:pPr>
            <a:r>
              <a:rPr lang="en-US" dirty="0"/>
              <a:t>But could also (less often) be a reluctance to make a decision</a:t>
            </a:r>
          </a:p>
          <a:p>
            <a:pPr marL="228600" lvl="1" indent="0" eaLnBrk="1" fontAlgn="auto" hangingPunct="1">
              <a:buNone/>
              <a:defRPr/>
            </a:pPr>
            <a:endParaRPr lang="en-US" dirty="0"/>
          </a:p>
          <a:p>
            <a:pPr marL="0" lvl="1" indent="0" eaLnBrk="1" fontAlgn="auto" hangingPunct="1">
              <a:buNone/>
              <a:defRPr/>
            </a:pPr>
            <a:r>
              <a:rPr lang="en-US" b="1" dirty="0"/>
              <a:t>Solution?</a:t>
            </a:r>
          </a:p>
          <a:p>
            <a:pPr marL="342900" lvl="1" indent="-342900" eaLnBrk="1" fontAlgn="auto" hangingPunct="1">
              <a:defRPr/>
            </a:pPr>
            <a:r>
              <a:rPr lang="en-US" dirty="0"/>
              <a:t>Adopt, use, and regularly revise a custom fiduciary calendar/checklist, tailored to your plan</a:t>
            </a:r>
          </a:p>
          <a:p>
            <a:pPr marL="342900" lvl="1" indent="-342900" eaLnBrk="1" fontAlgn="auto" hangingPunct="1">
              <a:defRPr/>
            </a:pPr>
            <a:r>
              <a:rPr lang="en-US" dirty="0"/>
              <a:t>Document decisions in minutes</a:t>
            </a:r>
          </a:p>
          <a:p>
            <a:pPr marL="342900" lvl="1" indent="-342900" eaLnBrk="1" fontAlgn="auto" hangingPunct="1">
              <a:defRPr/>
            </a:pPr>
            <a:r>
              <a:rPr lang="en-US" dirty="0"/>
              <a:t>Not making a decision IS a decision – document it in terms of what was decided (to review at a later date)</a:t>
            </a:r>
          </a:p>
          <a:p>
            <a:pPr marL="342900" lvl="1" indent="-342900" eaLnBrk="1" fontAlgn="auto" hangingPunct="1">
              <a:defRPr/>
            </a:pPr>
            <a:endParaRPr lang="en-US" dirty="0"/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A30BCCC-B3E8-4C14-98BD-02ED4679E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36600"/>
            <a:ext cx="15240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363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7CB7-D39B-408C-9368-4E9A6C787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4163"/>
            <a:ext cx="6172200" cy="1508125"/>
          </a:xfrm>
        </p:spPr>
        <p:txBody>
          <a:bodyPr>
            <a:normAutofit/>
          </a:bodyPr>
          <a:lstStyle/>
          <a:p>
            <a:pPr eaLnBrk="1" fontAlgn="auto" hangingPunct="1">
              <a:defRPr/>
            </a:pPr>
            <a:r>
              <a:rPr lang="en-US" dirty="0"/>
              <a:t>Top Three Mistakes a Committee Can Make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4E805-21E9-4088-9DFD-9E816AD3C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1363"/>
            <a:ext cx="7772400" cy="4237037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buNone/>
              <a:defRPr/>
            </a:pPr>
            <a:r>
              <a:rPr lang="en-US" b="1" dirty="0"/>
              <a:t>A Fiduciary Calendar/Checklist  </a:t>
            </a:r>
            <a:r>
              <a:rPr lang="en-US" dirty="0"/>
              <a:t>should prompt the Committee and/or its designees to review the big administrative issues annually (or more often)</a:t>
            </a:r>
          </a:p>
          <a:p>
            <a:pPr marL="0" indent="0" eaLnBrk="1" fontAlgn="auto" hangingPunct="1">
              <a:buNone/>
              <a:defRPr/>
            </a:pPr>
            <a:r>
              <a:rPr lang="en-US" dirty="0"/>
              <a:t>For example:</a:t>
            </a:r>
          </a:p>
          <a:p>
            <a:pPr marL="571500" lvl="2" indent="-342900" eaLnBrk="1" fontAlgn="auto" hangingPunct="1">
              <a:defRPr/>
            </a:pPr>
            <a:r>
              <a:rPr lang="en-US" dirty="0"/>
              <a:t>Newly eligible EEs</a:t>
            </a:r>
          </a:p>
          <a:p>
            <a:pPr marL="571500" lvl="2" indent="-342900" eaLnBrk="1" fontAlgn="auto" hangingPunct="1">
              <a:defRPr/>
            </a:pPr>
            <a:r>
              <a:rPr lang="en-US" dirty="0"/>
              <a:t>Enrollments</a:t>
            </a:r>
          </a:p>
          <a:p>
            <a:pPr marL="571500" lvl="2" indent="-342900" eaLnBrk="1" fontAlgn="auto" hangingPunct="1">
              <a:defRPr/>
            </a:pPr>
            <a:r>
              <a:rPr lang="en-US" dirty="0"/>
              <a:t>Deferral elections</a:t>
            </a:r>
          </a:p>
          <a:p>
            <a:pPr marL="571500" lvl="2" indent="-342900" eaLnBrk="1" fontAlgn="auto" hangingPunct="1">
              <a:defRPr/>
            </a:pPr>
            <a:r>
              <a:rPr lang="en-US" dirty="0"/>
              <a:t>Deposits </a:t>
            </a:r>
          </a:p>
          <a:p>
            <a:pPr marL="800100" lvl="3" indent="-342900" eaLnBrk="1" fontAlgn="auto" hangingPunct="1">
              <a:defRPr/>
            </a:pPr>
            <a:r>
              <a:rPr lang="en-US" dirty="0"/>
              <a:t>do they tie to elections and other plan provisions (like match and PS contributions)?</a:t>
            </a:r>
          </a:p>
          <a:p>
            <a:pPr marL="800100" lvl="3" indent="-342900" eaLnBrk="1" fontAlgn="auto" hangingPunct="1">
              <a:defRPr/>
            </a:pPr>
            <a:r>
              <a:rPr lang="en-US" dirty="0"/>
              <a:t>how long does it take deferrals to get into the plan?</a:t>
            </a:r>
          </a:p>
          <a:p>
            <a:pPr marL="571500" lvl="2" indent="-342900" eaLnBrk="1" fontAlgn="auto" hangingPunct="1">
              <a:defRPr/>
            </a:pPr>
            <a:r>
              <a:rPr lang="en-US" dirty="0"/>
              <a:t>Loans issued</a:t>
            </a:r>
          </a:p>
          <a:p>
            <a:pPr marL="571500" lvl="2" indent="-342900" eaLnBrk="1" fontAlgn="auto" hangingPunct="1">
              <a:defRPr/>
            </a:pPr>
            <a:r>
              <a:rPr lang="en-US" dirty="0"/>
              <a:t>Loan repayments</a:t>
            </a:r>
          </a:p>
          <a:p>
            <a:pPr marL="571500" lvl="2" indent="-342900" eaLnBrk="1" fontAlgn="auto" hangingPunct="1">
              <a:defRPr/>
            </a:pPr>
            <a:r>
              <a:rPr lang="en-US" dirty="0"/>
              <a:t>Distributions</a:t>
            </a:r>
          </a:p>
          <a:p>
            <a:pPr marL="571500" lvl="2" indent="-342900" eaLnBrk="1" fontAlgn="auto" hangingPunct="1">
              <a:defRPr/>
            </a:pPr>
            <a:r>
              <a:rPr lang="en-US" dirty="0"/>
              <a:t>Vesting</a:t>
            </a:r>
          </a:p>
          <a:p>
            <a:pPr marL="571500" lvl="2" indent="-342900" eaLnBrk="1" fontAlgn="auto" hangingPunct="1">
              <a:defRPr/>
            </a:pPr>
            <a:r>
              <a:rPr lang="en-US" dirty="0"/>
              <a:t>Allocating forfeitures</a:t>
            </a:r>
          </a:p>
          <a:p>
            <a:pPr marL="571500" lvl="2" indent="-342900" eaLnBrk="1" fontAlgn="auto" hangingPunct="1">
              <a:defRPr/>
            </a:pPr>
            <a:endParaRPr lang="en-US" dirty="0"/>
          </a:p>
          <a:p>
            <a:pPr marL="571500" lvl="2" indent="-342900" eaLnBrk="1" fontAlgn="auto" hangingPunct="1">
              <a:defRPr/>
            </a:pPr>
            <a:endParaRPr lang="en-US" dirty="0"/>
          </a:p>
          <a:p>
            <a:pPr marL="342900" lvl="1" indent="-342900" eaLnBrk="1" fontAlgn="auto" hangingPunct="1">
              <a:defRPr/>
            </a:pPr>
            <a:endParaRPr lang="en-US" dirty="0"/>
          </a:p>
        </p:txBody>
      </p:sp>
      <p:pic>
        <p:nvPicPr>
          <p:cNvPr id="9220" name="Picture 3">
            <a:extLst>
              <a:ext uri="{FF2B5EF4-FFF2-40B4-BE49-F238E27FC236}">
                <a16:creationId xmlns:a16="http://schemas.microsoft.com/office/drawing/2014/main" id="{8A30BCCC-B3E8-4C14-98BD-02ED4679E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736600"/>
            <a:ext cx="1524000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08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anded">
    <a:dk1>
      <a:srgbClr val="2C2C2C"/>
    </a:dk1>
    <a:lt1>
      <a:srgbClr val="FFFFFF"/>
    </a:lt1>
    <a:dk2>
      <a:srgbClr val="099BDD"/>
    </a:dk2>
    <a:lt2>
      <a:srgbClr val="F2F2F2"/>
    </a:lt2>
    <a:accent1>
      <a:srgbClr val="FFC000"/>
    </a:accent1>
    <a:accent2>
      <a:srgbClr val="A5D028"/>
    </a:accent2>
    <a:accent3>
      <a:srgbClr val="08CC78"/>
    </a:accent3>
    <a:accent4>
      <a:srgbClr val="F24099"/>
    </a:accent4>
    <a:accent5>
      <a:srgbClr val="828288"/>
    </a:accent5>
    <a:accent6>
      <a:srgbClr val="F56617"/>
    </a:accent6>
    <a:hlink>
      <a:srgbClr val="005DBA"/>
    </a:hlink>
    <a:folHlink>
      <a:srgbClr val="6C606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4316</TotalTime>
  <Words>1226</Words>
  <Application>Microsoft Office PowerPoint</Application>
  <PresentationFormat>On-screen Show (4:3)</PresentationFormat>
  <Paragraphs>175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Corbel</vt:lpstr>
      <vt:lpstr>Wingdings</vt:lpstr>
      <vt:lpstr>Banded</vt:lpstr>
      <vt:lpstr>Fiduciary compliance for Plan Sponsors</vt:lpstr>
      <vt:lpstr>Fiduciary compliance for Plan Sponsors</vt:lpstr>
      <vt:lpstr>When ESTABLISHING OR RESTATING YOUR PLAN  (or just self auditing it)</vt:lpstr>
      <vt:lpstr>When ESTABLISHING OR RESTATING YOUR PLAN  (or just self auditing it)</vt:lpstr>
      <vt:lpstr>When ESTABLISHING OR RESTATING YOUR PLAN  (or just self auditing it)</vt:lpstr>
      <vt:lpstr>Top Three Mistakes a Committee Can Make</vt:lpstr>
      <vt:lpstr>Top Three Mistakes a Committee Can Make</vt:lpstr>
      <vt:lpstr>Top Three Mistakes a Committee Can Make</vt:lpstr>
      <vt:lpstr>Top Three Mistakes a Committee Can Make</vt:lpstr>
      <vt:lpstr>Top Three Mistakes a Committee Can Make</vt:lpstr>
      <vt:lpstr>Top Three Mistakes a Committee Can Make</vt:lpstr>
      <vt:lpstr>Top Three Mistakes a Committee Can Make</vt:lpstr>
      <vt:lpstr>Top Three Mistakes a Committee Can Make</vt:lpstr>
      <vt:lpstr>How to be a good committee member</vt:lpstr>
      <vt:lpstr>Working with your Non-Fiduciary Administrative Staff</vt:lpstr>
      <vt:lpstr>Working with your Non-Fiduciary Administrative Staff</vt:lpstr>
      <vt:lpstr>Working with your Non-Fiduciary Administrative Staff</vt:lpstr>
      <vt:lpstr>Summary</vt:lpstr>
      <vt:lpstr>Questions?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                              </dc:title>
  <dc:creator>ekratz@erisabenefitslaw.com</dc:creator>
  <cp:lastModifiedBy>Erwin Kratz</cp:lastModifiedBy>
  <cp:revision>95</cp:revision>
  <cp:lastPrinted>2020-02-10T20:55:20Z</cp:lastPrinted>
  <dcterms:created xsi:type="dcterms:W3CDTF">1601-01-01T00:00:00Z</dcterms:created>
  <dcterms:modified xsi:type="dcterms:W3CDTF">2020-02-12T21:32:55Z</dcterms:modified>
  <cp:contentStatus/>
</cp:coreProperties>
</file>